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92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123C8B-DBC6-4058-B559-4F589CE87485}"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23416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3C8B-DBC6-4058-B559-4F589CE87485}"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421382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3C8B-DBC6-4058-B559-4F589CE87485}"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9036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3C8B-DBC6-4058-B559-4F589CE87485}"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78865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23C8B-DBC6-4058-B559-4F589CE87485}"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313976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23C8B-DBC6-4058-B559-4F589CE87485}"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13670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23C8B-DBC6-4058-B559-4F589CE87485}"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382197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123C8B-DBC6-4058-B559-4F589CE87485}"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428176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23C8B-DBC6-4058-B559-4F589CE87485}"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217888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123C8B-DBC6-4058-B559-4F589CE87485}"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40305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123C8B-DBC6-4058-B559-4F589CE87485}"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ADBA6-3994-432E-8031-FC1B6D7F7BBC}" type="slidenum">
              <a:rPr lang="en-US" smtClean="0"/>
              <a:t>‹#›</a:t>
            </a:fld>
            <a:endParaRPr lang="en-US"/>
          </a:p>
        </p:txBody>
      </p:sp>
    </p:spTree>
    <p:extLst>
      <p:ext uri="{BB962C8B-B14F-4D97-AF65-F5344CB8AC3E}">
        <p14:creationId xmlns:p14="http://schemas.microsoft.com/office/powerpoint/2010/main" val="51586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4123C8B-DBC6-4058-B559-4F589CE87485}" type="datetimeFigureOut">
              <a:rPr lang="en-US" smtClean="0"/>
              <a:t>4/30/2021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20ADBA6-3994-432E-8031-FC1B6D7F7BBC}" type="slidenum">
              <a:rPr lang="en-US" smtClean="0"/>
              <a:t>‹#›</a:t>
            </a:fld>
            <a:endParaRPr lang="en-US"/>
          </a:p>
        </p:txBody>
      </p:sp>
    </p:spTree>
    <p:extLst>
      <p:ext uri="{BB962C8B-B14F-4D97-AF65-F5344CB8AC3E}">
        <p14:creationId xmlns:p14="http://schemas.microsoft.com/office/powerpoint/2010/main" val="1287163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gif"/><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6.png"/><Relationship Id="rId3" Type="http://schemas.openxmlformats.org/officeDocument/2006/relationships/image" Target="../media/image52.png"/><Relationship Id="rId21" Type="http://schemas.openxmlformats.org/officeDocument/2006/relationships/image" Target="../media/image6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32.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1.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image" Target="../media/image72.png"/><Relationship Id="rId16"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image" Target="../media/image88.png"/><Relationship Id="rId16" Type="http://schemas.openxmlformats.org/officeDocument/2006/relationships/image" Target="../media/image102.png"/><Relationship Id="rId1" Type="http://schemas.openxmlformats.org/officeDocument/2006/relationships/slideLayout" Target="../slideLayouts/slideLayout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9676249"/>
              </p:ext>
            </p:extLst>
          </p:nvPr>
        </p:nvGraphicFramePr>
        <p:xfrm>
          <a:off x="122663" y="739696"/>
          <a:ext cx="6512310" cy="8036315"/>
        </p:xfrm>
        <a:graphic>
          <a:graphicData uri="http://schemas.openxmlformats.org/drawingml/2006/table">
            <a:tbl>
              <a:tblPr firstRow="1" bandRow="1">
                <a:tableStyleId>{5940675A-B579-460E-94D1-54222C63F5DA}</a:tableStyleId>
              </a:tblPr>
              <a:tblGrid>
                <a:gridCol w="1302462">
                  <a:extLst>
                    <a:ext uri="{9D8B030D-6E8A-4147-A177-3AD203B41FA5}">
                      <a16:colId xmlns:a16="http://schemas.microsoft.com/office/drawing/2014/main" val="678618691"/>
                    </a:ext>
                  </a:extLst>
                </a:gridCol>
                <a:gridCol w="1302462">
                  <a:extLst>
                    <a:ext uri="{9D8B030D-6E8A-4147-A177-3AD203B41FA5}">
                      <a16:colId xmlns:a16="http://schemas.microsoft.com/office/drawing/2014/main" val="3297205180"/>
                    </a:ext>
                  </a:extLst>
                </a:gridCol>
                <a:gridCol w="1302462">
                  <a:extLst>
                    <a:ext uri="{9D8B030D-6E8A-4147-A177-3AD203B41FA5}">
                      <a16:colId xmlns:a16="http://schemas.microsoft.com/office/drawing/2014/main" val="3870494218"/>
                    </a:ext>
                  </a:extLst>
                </a:gridCol>
                <a:gridCol w="1302462">
                  <a:extLst>
                    <a:ext uri="{9D8B030D-6E8A-4147-A177-3AD203B41FA5}">
                      <a16:colId xmlns:a16="http://schemas.microsoft.com/office/drawing/2014/main" val="2122726542"/>
                    </a:ext>
                  </a:extLst>
                </a:gridCol>
                <a:gridCol w="1302462">
                  <a:extLst>
                    <a:ext uri="{9D8B030D-6E8A-4147-A177-3AD203B41FA5}">
                      <a16:colId xmlns:a16="http://schemas.microsoft.com/office/drawing/2014/main" val="2237596019"/>
                    </a:ext>
                  </a:extLst>
                </a:gridCol>
              </a:tblGrid>
              <a:tr h="1607263">
                <a:tc>
                  <a:txBody>
                    <a:bodyPr/>
                    <a:lstStyle/>
                    <a:p>
                      <a:pPr algn="ctr"/>
                      <a:r>
                        <a:rPr lang="en-US" sz="1800" b="1" dirty="0">
                          <a:latin typeface="Century Gothic" panose="020B0502020202020204" pitchFamily="34" charset="0"/>
                        </a:rPr>
                        <a:t>hat</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bat</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cat</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pig</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bus</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extLst>
                  <a:ext uri="{0D108BD9-81ED-4DB2-BD59-A6C34878D82A}">
                    <a16:rowId xmlns:a16="http://schemas.microsoft.com/office/drawing/2014/main" val="4049286560"/>
                  </a:ext>
                </a:extLst>
              </a:tr>
              <a:tr h="1607263">
                <a:tc>
                  <a:txBody>
                    <a:bodyPr/>
                    <a:lstStyle/>
                    <a:p>
                      <a:pPr algn="ctr"/>
                      <a:r>
                        <a:rPr lang="en-US" sz="1800" b="1" dirty="0">
                          <a:latin typeface="Century Gothic" panose="020B0502020202020204" pitchFamily="34" charset="0"/>
                        </a:rPr>
                        <a:t>bag</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top</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car</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bed</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sun</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extLst>
                  <a:ext uri="{0D108BD9-81ED-4DB2-BD59-A6C34878D82A}">
                    <a16:rowId xmlns:a16="http://schemas.microsoft.com/office/drawing/2014/main" val="3494585581"/>
                  </a:ext>
                </a:extLst>
              </a:tr>
              <a:tr h="1607263">
                <a:tc>
                  <a:txBody>
                    <a:bodyPr/>
                    <a:lstStyle/>
                    <a:p>
                      <a:pPr algn="ctr"/>
                      <a:r>
                        <a:rPr lang="en-US" sz="1800" b="1" dirty="0">
                          <a:latin typeface="Century Gothic" panose="020B0502020202020204" pitchFamily="34" charset="0"/>
                        </a:rPr>
                        <a:t>bug</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mop</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wig</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cup</a:t>
                      </a: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fox</a:t>
                      </a:r>
                    </a:p>
                    <a:p>
                      <a:pPr algn="ctr"/>
                      <a:endParaRPr lang="en-US" sz="1800" b="1" dirty="0">
                        <a:latin typeface="Century Gothic" panose="020B0502020202020204" pitchFamily="34" charset="0"/>
                      </a:endParaRPr>
                    </a:p>
                  </a:txBody>
                  <a:tcPr/>
                </a:tc>
                <a:extLst>
                  <a:ext uri="{0D108BD9-81ED-4DB2-BD59-A6C34878D82A}">
                    <a16:rowId xmlns:a16="http://schemas.microsoft.com/office/drawing/2014/main" val="3111893234"/>
                  </a:ext>
                </a:extLst>
              </a:tr>
              <a:tr h="1607263">
                <a:tc>
                  <a:txBody>
                    <a:bodyPr/>
                    <a:lstStyle/>
                    <a:p>
                      <a:pPr algn="ctr"/>
                      <a:r>
                        <a:rPr lang="en-US" sz="1800" b="1" dirty="0">
                          <a:latin typeface="Century Gothic" panose="020B0502020202020204" pitchFamily="34" charset="0"/>
                        </a:rPr>
                        <a:t>box</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lip</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rug</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mud</a:t>
                      </a:r>
                    </a:p>
                  </a:txBody>
                  <a:tcPr/>
                </a:tc>
                <a:tc>
                  <a:txBody>
                    <a:bodyPr/>
                    <a:lstStyle/>
                    <a:p>
                      <a:pPr algn="ctr"/>
                      <a:r>
                        <a:rPr lang="en-US" sz="1800" b="1" dirty="0">
                          <a:latin typeface="Century Gothic" panose="020B0502020202020204" pitchFamily="34" charset="0"/>
                        </a:rPr>
                        <a:t>gum</a:t>
                      </a:r>
                    </a:p>
                  </a:txBody>
                  <a:tcPr/>
                </a:tc>
                <a:extLst>
                  <a:ext uri="{0D108BD9-81ED-4DB2-BD59-A6C34878D82A}">
                    <a16:rowId xmlns:a16="http://schemas.microsoft.com/office/drawing/2014/main" val="3544620026"/>
                  </a:ext>
                </a:extLst>
              </a:tr>
              <a:tr h="1607263">
                <a:tc>
                  <a:txBody>
                    <a:bodyPr/>
                    <a:lstStyle/>
                    <a:p>
                      <a:pPr algn="ctr"/>
                      <a:r>
                        <a:rPr lang="en-US" sz="1800" b="1" dirty="0">
                          <a:latin typeface="Century Gothic" panose="020B0502020202020204" pitchFamily="34" charset="0"/>
                        </a:rPr>
                        <a:t>dot</a:t>
                      </a:r>
                    </a:p>
                  </a:txBody>
                  <a:tcPr/>
                </a:tc>
                <a:tc>
                  <a:txBody>
                    <a:bodyPr/>
                    <a:lstStyle/>
                    <a:p>
                      <a:pPr algn="ctr"/>
                      <a:r>
                        <a:rPr lang="en-US" sz="1800" b="1" dirty="0">
                          <a:latin typeface="Century Gothic" panose="020B0502020202020204" pitchFamily="34" charset="0"/>
                        </a:rPr>
                        <a:t>web</a:t>
                      </a:r>
                    </a:p>
                  </a:txBody>
                  <a:tcPr/>
                </a:tc>
                <a:tc>
                  <a:txBody>
                    <a:bodyPr/>
                    <a:lstStyle/>
                    <a:p>
                      <a:pPr algn="ctr"/>
                      <a:r>
                        <a:rPr lang="en-US" sz="1800" b="1" dirty="0">
                          <a:latin typeface="Century Gothic" panose="020B0502020202020204" pitchFamily="34" charset="0"/>
                        </a:rPr>
                        <a:t>pen</a:t>
                      </a:r>
                    </a:p>
                  </a:txBody>
                  <a:tcPr/>
                </a:tc>
                <a:tc>
                  <a:txBody>
                    <a:bodyPr/>
                    <a:lstStyle/>
                    <a:p>
                      <a:pPr algn="ctr"/>
                      <a:r>
                        <a:rPr lang="en-US" sz="1800" b="1" dirty="0">
                          <a:latin typeface="Century Gothic" panose="020B0502020202020204" pitchFamily="34" charset="0"/>
                        </a:rPr>
                        <a:t>ten</a:t>
                      </a:r>
                    </a:p>
                  </a:txBody>
                  <a:tcPr/>
                </a:tc>
                <a:tc>
                  <a:txBody>
                    <a:bodyPr/>
                    <a:lstStyle/>
                    <a:p>
                      <a:pPr algn="ctr"/>
                      <a:r>
                        <a:rPr lang="en-US" sz="1800" b="1" dirty="0">
                          <a:latin typeface="Century Gothic" panose="020B0502020202020204" pitchFamily="34" charset="0"/>
                        </a:rPr>
                        <a:t>gas</a:t>
                      </a:r>
                    </a:p>
                  </a:txBody>
                  <a:tcPr/>
                </a:tc>
                <a:extLst>
                  <a:ext uri="{0D108BD9-81ED-4DB2-BD59-A6C34878D82A}">
                    <a16:rowId xmlns:a16="http://schemas.microsoft.com/office/drawing/2014/main" val="1391977809"/>
                  </a:ext>
                </a:extLst>
              </a:tr>
            </a:tbl>
          </a:graphicData>
        </a:graphic>
      </p:graphicFrame>
      <p:pic>
        <p:nvPicPr>
          <p:cNvPr id="5" name="Picture 18" descr="Image result for hat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6" y="1234190"/>
            <a:ext cx="904875" cy="92525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0" descr="Image result for ba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153" y="1361452"/>
            <a:ext cx="1040928" cy="6515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904600" y="1127756"/>
            <a:ext cx="948435" cy="1138122"/>
          </a:xfrm>
          <a:prstGeom prst="rect">
            <a:avLst/>
          </a:prstGeom>
        </p:spPr>
      </p:pic>
      <p:pic>
        <p:nvPicPr>
          <p:cNvPr id="8" name="Picture 8" descr="Image result for pig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629" y="1258898"/>
            <a:ext cx="1083992" cy="90054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Image result for bus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8215" y="1436441"/>
            <a:ext cx="1107975" cy="57655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Image result for bag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601" y="2776162"/>
            <a:ext cx="904875" cy="970207"/>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2" descr="Image result for top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2259" y="2843509"/>
            <a:ext cx="1206822" cy="97020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Image result for car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4600" y="3039091"/>
            <a:ext cx="1092819" cy="57904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Image result for bed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88629" y="3039091"/>
            <a:ext cx="1083992" cy="61316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Image result for sun clip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9986" y="2708816"/>
            <a:ext cx="1104900" cy="11049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Image result for bug clip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6363" y="4497782"/>
            <a:ext cx="1138380" cy="90332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13"/>
          <a:stretch>
            <a:fillRect/>
          </a:stretch>
        </p:blipFill>
        <p:spPr>
          <a:xfrm>
            <a:off x="1628078" y="4334308"/>
            <a:ext cx="923559" cy="978633"/>
          </a:xfrm>
          <a:prstGeom prst="rect">
            <a:avLst/>
          </a:prstGeom>
        </p:spPr>
      </p:pic>
      <p:pic>
        <p:nvPicPr>
          <p:cNvPr id="17" name="Picture 16"/>
          <p:cNvPicPr>
            <a:picLocks noChangeAspect="1"/>
          </p:cNvPicPr>
          <p:nvPr/>
        </p:nvPicPr>
        <p:blipFill>
          <a:blip r:embed="rId14"/>
          <a:stretch>
            <a:fillRect/>
          </a:stretch>
        </p:blipFill>
        <p:spPr>
          <a:xfrm>
            <a:off x="2854972" y="4432831"/>
            <a:ext cx="816781" cy="1033228"/>
          </a:xfrm>
          <a:prstGeom prst="rect">
            <a:avLst/>
          </a:prstGeom>
        </p:spPr>
      </p:pic>
      <p:pic>
        <p:nvPicPr>
          <p:cNvPr id="18" name="Picture 10" descr="Image result for cup clipa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36300" y="4353257"/>
            <a:ext cx="1147646" cy="104785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p:nvPicPr>
        <p:blipFill>
          <a:blip r:embed="rId16"/>
          <a:stretch>
            <a:fillRect/>
          </a:stretch>
        </p:blipFill>
        <p:spPr>
          <a:xfrm>
            <a:off x="5408215" y="4462768"/>
            <a:ext cx="1183075" cy="938340"/>
          </a:xfrm>
          <a:prstGeom prst="rect">
            <a:avLst/>
          </a:prstGeom>
        </p:spPr>
      </p:pic>
      <p:pic>
        <p:nvPicPr>
          <p:cNvPr id="1026" name="Picture 2" descr="Image result for box clipar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2889" y="6085173"/>
            <a:ext cx="1085328" cy="9942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lip  clipar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99518" y="6004800"/>
            <a:ext cx="1180678" cy="693117"/>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AutoShape 6" descr="Image result for rug clipar  clipart"/>
          <p:cNvSpPr>
            <a:spLocks noChangeAspect="1" noChangeArrowheads="1"/>
          </p:cNvSpPr>
          <p:nvPr/>
        </p:nvSpPr>
        <p:spPr bwMode="auto">
          <a:xfrm>
            <a:off x="3276600" y="4419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p:cNvPicPr>
            <a:picLocks noChangeAspect="1"/>
          </p:cNvPicPr>
          <p:nvPr/>
        </p:nvPicPr>
        <p:blipFill>
          <a:blip r:embed="rId19"/>
          <a:stretch>
            <a:fillRect/>
          </a:stretch>
        </p:blipFill>
        <p:spPr>
          <a:xfrm>
            <a:off x="2926491" y="5959013"/>
            <a:ext cx="926544" cy="926544"/>
          </a:xfrm>
          <a:prstGeom prst="rect">
            <a:avLst/>
          </a:prstGeom>
        </p:spPr>
      </p:pic>
      <p:sp>
        <p:nvSpPr>
          <p:cNvPr id="25" name="AutoShape 8" descr="Image result for mud  clipart"/>
          <p:cNvSpPr>
            <a:spLocks noChangeAspect="1" noChangeArrowheads="1"/>
          </p:cNvSpPr>
          <p:nvPr/>
        </p:nvSpPr>
        <p:spPr bwMode="auto">
          <a:xfrm>
            <a:off x="3429000" y="4572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20"/>
          <a:stretch>
            <a:fillRect/>
          </a:stretch>
        </p:blipFill>
        <p:spPr>
          <a:xfrm>
            <a:off x="4227686" y="6109908"/>
            <a:ext cx="964874" cy="588009"/>
          </a:xfrm>
          <a:prstGeom prst="rect">
            <a:avLst/>
          </a:prstGeom>
        </p:spPr>
      </p:pic>
      <p:pic>
        <p:nvPicPr>
          <p:cNvPr id="1034" name="Picture 10" descr="Image result for gum clipar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437387" y="6109908"/>
            <a:ext cx="970097" cy="650652"/>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AutoShape 12" descr="Image result for dot clipart"/>
          <p:cNvSpPr>
            <a:spLocks noChangeAspect="1" noChangeArrowheads="1"/>
          </p:cNvSpPr>
          <p:nvPr/>
        </p:nvSpPr>
        <p:spPr bwMode="auto">
          <a:xfrm>
            <a:off x="3581400" y="4724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dot clipar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3641" y="7571803"/>
            <a:ext cx="904350" cy="904350"/>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Image result for web clipar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22259" y="7653385"/>
            <a:ext cx="892562" cy="826512"/>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Image result for pen clipar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89713" y="7562643"/>
            <a:ext cx="800100" cy="1056132"/>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Image result for ten clipart"/>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136300" y="7661020"/>
            <a:ext cx="1090993" cy="69426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8"/>
          <p:cNvPicPr>
            <a:picLocks noChangeAspect="1"/>
          </p:cNvPicPr>
          <p:nvPr/>
        </p:nvPicPr>
        <p:blipFill>
          <a:blip r:embed="rId26"/>
          <a:stretch>
            <a:fillRect/>
          </a:stretch>
        </p:blipFill>
        <p:spPr>
          <a:xfrm>
            <a:off x="5512476" y="7617982"/>
            <a:ext cx="819917" cy="945454"/>
          </a:xfrm>
          <a:prstGeom prst="rect">
            <a:avLst/>
          </a:prstGeom>
        </p:spPr>
      </p:pic>
      <p:sp>
        <p:nvSpPr>
          <p:cNvPr id="30" name="Rectangle 29"/>
          <p:cNvSpPr/>
          <p:nvPr/>
        </p:nvSpPr>
        <p:spPr>
          <a:xfrm>
            <a:off x="186363" y="89210"/>
            <a:ext cx="6537822" cy="54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Below are some words we have been practicing reading and writing in school. Read these words with your child at home. They should tap them out with their fingers. You could also have them write the words to practice as you say the word.</a:t>
            </a:r>
          </a:p>
        </p:txBody>
      </p:sp>
    </p:spTree>
    <p:extLst>
      <p:ext uri="{BB962C8B-B14F-4D97-AF65-F5344CB8AC3E}">
        <p14:creationId xmlns:p14="http://schemas.microsoft.com/office/powerpoint/2010/main" val="334235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9265168"/>
              </p:ext>
            </p:extLst>
          </p:nvPr>
        </p:nvGraphicFramePr>
        <p:xfrm>
          <a:off x="122663" y="739696"/>
          <a:ext cx="6512310" cy="8036315"/>
        </p:xfrm>
        <a:graphic>
          <a:graphicData uri="http://schemas.openxmlformats.org/drawingml/2006/table">
            <a:tbl>
              <a:tblPr firstRow="1" bandRow="1">
                <a:tableStyleId>{5940675A-B579-460E-94D1-54222C63F5DA}</a:tableStyleId>
              </a:tblPr>
              <a:tblGrid>
                <a:gridCol w="1302462">
                  <a:extLst>
                    <a:ext uri="{9D8B030D-6E8A-4147-A177-3AD203B41FA5}">
                      <a16:colId xmlns:a16="http://schemas.microsoft.com/office/drawing/2014/main" val="678618691"/>
                    </a:ext>
                  </a:extLst>
                </a:gridCol>
                <a:gridCol w="1302462">
                  <a:extLst>
                    <a:ext uri="{9D8B030D-6E8A-4147-A177-3AD203B41FA5}">
                      <a16:colId xmlns:a16="http://schemas.microsoft.com/office/drawing/2014/main" val="3297205180"/>
                    </a:ext>
                  </a:extLst>
                </a:gridCol>
                <a:gridCol w="1302462">
                  <a:extLst>
                    <a:ext uri="{9D8B030D-6E8A-4147-A177-3AD203B41FA5}">
                      <a16:colId xmlns:a16="http://schemas.microsoft.com/office/drawing/2014/main" val="3870494218"/>
                    </a:ext>
                  </a:extLst>
                </a:gridCol>
                <a:gridCol w="1302462">
                  <a:extLst>
                    <a:ext uri="{9D8B030D-6E8A-4147-A177-3AD203B41FA5}">
                      <a16:colId xmlns:a16="http://schemas.microsoft.com/office/drawing/2014/main" val="2122726542"/>
                    </a:ext>
                  </a:extLst>
                </a:gridCol>
                <a:gridCol w="1302462">
                  <a:extLst>
                    <a:ext uri="{9D8B030D-6E8A-4147-A177-3AD203B41FA5}">
                      <a16:colId xmlns:a16="http://schemas.microsoft.com/office/drawing/2014/main" val="2237596019"/>
                    </a:ext>
                  </a:extLst>
                </a:gridCol>
              </a:tblGrid>
              <a:tr h="1607263">
                <a:tc>
                  <a:txBody>
                    <a:bodyPr/>
                    <a:lstStyle/>
                    <a:p>
                      <a:pPr algn="ctr"/>
                      <a:r>
                        <a:rPr lang="en-US" sz="1800" b="1" dirty="0">
                          <a:latin typeface="Century Gothic" panose="020B0502020202020204" pitchFamily="34" charset="0"/>
                        </a:rPr>
                        <a:t>map</a:t>
                      </a:r>
                    </a:p>
                  </a:txBody>
                  <a:tcPr/>
                </a:tc>
                <a:tc>
                  <a:txBody>
                    <a:bodyPr/>
                    <a:lstStyle/>
                    <a:p>
                      <a:pPr algn="ctr"/>
                      <a:r>
                        <a:rPr lang="en-US" sz="1800" b="1" dirty="0">
                          <a:latin typeface="Century Gothic" panose="020B0502020202020204" pitchFamily="34" charset="0"/>
                        </a:rPr>
                        <a:t>tag</a:t>
                      </a:r>
                    </a:p>
                  </a:txBody>
                  <a:tcPr/>
                </a:tc>
                <a:tc>
                  <a:txBody>
                    <a:bodyPr/>
                    <a:lstStyle/>
                    <a:p>
                      <a:pPr algn="ctr"/>
                      <a:r>
                        <a:rPr lang="en-US" sz="1800" b="1" dirty="0">
                          <a:latin typeface="Century Gothic" panose="020B0502020202020204" pitchFamily="34" charset="0"/>
                        </a:rPr>
                        <a:t>fan</a:t>
                      </a:r>
                    </a:p>
                  </a:txBody>
                  <a:tcPr/>
                </a:tc>
                <a:tc>
                  <a:txBody>
                    <a:bodyPr/>
                    <a:lstStyle/>
                    <a:p>
                      <a:pPr algn="ctr"/>
                      <a:r>
                        <a:rPr lang="en-US" sz="1800" b="1" dirty="0">
                          <a:latin typeface="Century Gothic" panose="020B0502020202020204" pitchFamily="34" charset="0"/>
                        </a:rPr>
                        <a:t>yak</a:t>
                      </a:r>
                    </a:p>
                  </a:txBody>
                  <a:tcPr/>
                </a:tc>
                <a:tc>
                  <a:txBody>
                    <a:bodyPr/>
                    <a:lstStyle/>
                    <a:p>
                      <a:pPr algn="ctr"/>
                      <a:r>
                        <a:rPr lang="en-US" sz="1800" b="1" dirty="0">
                          <a:latin typeface="Century Gothic" panose="020B0502020202020204" pitchFamily="34" charset="0"/>
                        </a:rPr>
                        <a:t>tub</a:t>
                      </a:r>
                    </a:p>
                  </a:txBody>
                  <a:tcPr/>
                </a:tc>
                <a:extLst>
                  <a:ext uri="{0D108BD9-81ED-4DB2-BD59-A6C34878D82A}">
                    <a16:rowId xmlns:a16="http://schemas.microsoft.com/office/drawing/2014/main" val="4049286560"/>
                  </a:ext>
                </a:extLst>
              </a:tr>
              <a:tr h="1607263">
                <a:tc>
                  <a:txBody>
                    <a:bodyPr/>
                    <a:lstStyle/>
                    <a:p>
                      <a:pPr algn="ctr"/>
                      <a:r>
                        <a:rPr lang="en-US" sz="1800" b="1" dirty="0">
                          <a:latin typeface="Century Gothic" panose="020B0502020202020204" pitchFamily="34" charset="0"/>
                        </a:rPr>
                        <a:t>jam</a:t>
                      </a:r>
                    </a:p>
                  </a:txBody>
                  <a:tcPr/>
                </a:tc>
                <a:tc>
                  <a:txBody>
                    <a:bodyPr/>
                    <a:lstStyle/>
                    <a:p>
                      <a:pPr algn="ctr"/>
                      <a:r>
                        <a:rPr lang="en-US" sz="1800" b="1" dirty="0">
                          <a:latin typeface="Century Gothic" panose="020B0502020202020204" pitchFamily="34" charset="0"/>
                        </a:rPr>
                        <a:t>jet</a:t>
                      </a:r>
                    </a:p>
                  </a:txBody>
                  <a:tcPr/>
                </a:tc>
                <a:tc>
                  <a:txBody>
                    <a:bodyPr/>
                    <a:lstStyle/>
                    <a:p>
                      <a:pPr algn="ctr"/>
                      <a:r>
                        <a:rPr lang="en-US" sz="1800" b="1" dirty="0">
                          <a:latin typeface="Century Gothic" panose="020B0502020202020204" pitchFamily="34" charset="0"/>
                        </a:rPr>
                        <a:t>men</a:t>
                      </a:r>
                    </a:p>
                  </a:txBody>
                  <a:tcPr/>
                </a:tc>
                <a:tc>
                  <a:txBody>
                    <a:bodyPr/>
                    <a:lstStyle/>
                    <a:p>
                      <a:pPr algn="ctr"/>
                      <a:r>
                        <a:rPr lang="en-US" sz="1800" b="1" dirty="0">
                          <a:latin typeface="Century Gothic" panose="020B0502020202020204" pitchFamily="34" charset="0"/>
                        </a:rPr>
                        <a:t>cot</a:t>
                      </a:r>
                    </a:p>
                  </a:txBody>
                  <a:tcPr/>
                </a:tc>
                <a:tc>
                  <a:txBody>
                    <a:bodyPr/>
                    <a:lstStyle/>
                    <a:p>
                      <a:pPr algn="ctr"/>
                      <a:r>
                        <a:rPr lang="en-US" sz="1800" b="1" dirty="0">
                          <a:latin typeface="Century Gothic" panose="020B0502020202020204" pitchFamily="34" charset="0"/>
                        </a:rPr>
                        <a:t>pan</a:t>
                      </a:r>
                    </a:p>
                  </a:txBody>
                  <a:tcPr/>
                </a:tc>
                <a:extLst>
                  <a:ext uri="{0D108BD9-81ED-4DB2-BD59-A6C34878D82A}">
                    <a16:rowId xmlns:a16="http://schemas.microsoft.com/office/drawing/2014/main" val="3494585581"/>
                  </a:ext>
                </a:extLst>
              </a:tr>
              <a:tr h="1607263">
                <a:tc>
                  <a:txBody>
                    <a:bodyPr/>
                    <a:lstStyle/>
                    <a:p>
                      <a:pPr algn="ctr"/>
                      <a:r>
                        <a:rPr lang="en-US" sz="1800" b="1" dirty="0">
                          <a:latin typeface="Century Gothic" panose="020B0502020202020204" pitchFamily="34" charset="0"/>
                        </a:rPr>
                        <a:t>pot</a:t>
                      </a:r>
                    </a:p>
                  </a:txBody>
                  <a:tcPr/>
                </a:tc>
                <a:tc>
                  <a:txBody>
                    <a:bodyPr/>
                    <a:lstStyle/>
                    <a:p>
                      <a:pPr algn="ctr"/>
                      <a:r>
                        <a:rPr lang="en-US" sz="1800" b="1" dirty="0">
                          <a:latin typeface="Century Gothic" panose="020B0502020202020204" pitchFamily="34" charset="0"/>
                        </a:rPr>
                        <a:t>net</a:t>
                      </a:r>
                    </a:p>
                  </a:txBody>
                  <a:tcPr/>
                </a:tc>
                <a:tc>
                  <a:txBody>
                    <a:bodyPr/>
                    <a:lstStyle/>
                    <a:p>
                      <a:pPr algn="ctr"/>
                      <a:r>
                        <a:rPr lang="en-US" sz="1800" b="1" dirty="0">
                          <a:latin typeface="Century Gothic" panose="020B0502020202020204" pitchFamily="34" charset="0"/>
                        </a:rPr>
                        <a:t>hen</a:t>
                      </a:r>
                    </a:p>
                  </a:txBody>
                  <a:tcPr/>
                </a:tc>
                <a:tc>
                  <a:txBody>
                    <a:bodyPr/>
                    <a:lstStyle/>
                    <a:p>
                      <a:pPr algn="ctr"/>
                      <a:r>
                        <a:rPr lang="en-US" sz="1800" b="1" dirty="0">
                          <a:latin typeface="Century Gothic" panose="020B0502020202020204" pitchFamily="34" charset="0"/>
                        </a:rPr>
                        <a:t>rat</a:t>
                      </a:r>
                    </a:p>
                  </a:txBody>
                  <a:tcPr/>
                </a:tc>
                <a:tc>
                  <a:txBody>
                    <a:bodyPr/>
                    <a:lstStyle/>
                    <a:p>
                      <a:pPr algn="ctr"/>
                      <a:r>
                        <a:rPr lang="en-US" sz="1800" b="1" dirty="0">
                          <a:latin typeface="Century Gothic" panose="020B0502020202020204" pitchFamily="34" charset="0"/>
                        </a:rPr>
                        <a:t>dig</a:t>
                      </a:r>
                    </a:p>
                  </a:txBody>
                  <a:tcPr/>
                </a:tc>
                <a:extLst>
                  <a:ext uri="{0D108BD9-81ED-4DB2-BD59-A6C34878D82A}">
                    <a16:rowId xmlns:a16="http://schemas.microsoft.com/office/drawing/2014/main" val="3111893234"/>
                  </a:ext>
                </a:extLst>
              </a:tr>
              <a:tr h="1607263">
                <a:tc>
                  <a:txBody>
                    <a:bodyPr/>
                    <a:lstStyle/>
                    <a:p>
                      <a:pPr algn="ctr"/>
                      <a:r>
                        <a:rPr lang="en-US" sz="1800" b="1" dirty="0">
                          <a:latin typeface="Century Gothic" panose="020B0502020202020204" pitchFamily="34" charset="0"/>
                        </a:rPr>
                        <a:t>fin</a:t>
                      </a:r>
                    </a:p>
                  </a:txBody>
                  <a:tcPr/>
                </a:tc>
                <a:tc>
                  <a:txBody>
                    <a:bodyPr/>
                    <a:lstStyle/>
                    <a:p>
                      <a:pPr algn="ctr"/>
                      <a:r>
                        <a:rPr lang="en-US" sz="1800" b="1" dirty="0">
                          <a:latin typeface="Century Gothic" panose="020B0502020202020204" pitchFamily="34" charset="0"/>
                        </a:rPr>
                        <a:t>big</a:t>
                      </a:r>
                    </a:p>
                  </a:txBody>
                  <a:tcPr/>
                </a:tc>
                <a:tc>
                  <a:txBody>
                    <a:bodyPr/>
                    <a:lstStyle/>
                    <a:p>
                      <a:pPr algn="ctr"/>
                      <a:r>
                        <a:rPr lang="en-US" sz="1800" b="1" dirty="0">
                          <a:latin typeface="Century Gothic" panose="020B0502020202020204" pitchFamily="34" charset="0"/>
                        </a:rPr>
                        <a:t>cab</a:t>
                      </a:r>
                    </a:p>
                  </a:txBody>
                  <a:tcPr/>
                </a:tc>
                <a:tc>
                  <a:txBody>
                    <a:bodyPr/>
                    <a:lstStyle/>
                    <a:p>
                      <a:pPr algn="ctr"/>
                      <a:r>
                        <a:rPr lang="en-US" sz="1800" b="1" dirty="0">
                          <a:latin typeface="Century Gothic" panose="020B0502020202020204" pitchFamily="34" charset="0"/>
                        </a:rPr>
                        <a:t>cob</a:t>
                      </a:r>
                    </a:p>
                  </a:txBody>
                  <a:tcPr/>
                </a:tc>
                <a:tc>
                  <a:txBody>
                    <a:bodyPr/>
                    <a:lstStyle/>
                    <a:p>
                      <a:pPr algn="ctr"/>
                      <a:r>
                        <a:rPr lang="en-US" sz="1800" b="1" dirty="0">
                          <a:latin typeface="Century Gothic" panose="020B0502020202020204" pitchFamily="34" charset="0"/>
                        </a:rPr>
                        <a:t>van</a:t>
                      </a:r>
                    </a:p>
                  </a:txBody>
                  <a:tcPr/>
                </a:tc>
                <a:extLst>
                  <a:ext uri="{0D108BD9-81ED-4DB2-BD59-A6C34878D82A}">
                    <a16:rowId xmlns:a16="http://schemas.microsoft.com/office/drawing/2014/main" val="3544620026"/>
                  </a:ext>
                </a:extLst>
              </a:tr>
              <a:tr h="1607263">
                <a:tc>
                  <a:txBody>
                    <a:bodyPr/>
                    <a:lstStyle/>
                    <a:p>
                      <a:pPr algn="ctr"/>
                      <a:r>
                        <a:rPr lang="en-US" sz="1800" b="1" dirty="0">
                          <a:latin typeface="Century Gothic" panose="020B0502020202020204" pitchFamily="34" charset="0"/>
                        </a:rPr>
                        <a:t>cop</a:t>
                      </a:r>
                    </a:p>
                  </a:txBody>
                  <a:tcPr/>
                </a:tc>
                <a:tc>
                  <a:txBody>
                    <a:bodyPr/>
                    <a:lstStyle/>
                    <a:p>
                      <a:pPr algn="ctr"/>
                      <a:r>
                        <a:rPr lang="en-US" sz="1800" b="1" dirty="0">
                          <a:latin typeface="Century Gothic" panose="020B0502020202020204" pitchFamily="34" charset="0"/>
                        </a:rPr>
                        <a:t>fig</a:t>
                      </a:r>
                    </a:p>
                  </a:txBody>
                  <a:tcPr/>
                </a:tc>
                <a:tc>
                  <a:txBody>
                    <a:bodyPr/>
                    <a:lstStyle/>
                    <a:p>
                      <a:pPr algn="ctr"/>
                      <a:r>
                        <a:rPr lang="en-US" sz="1800" b="1" dirty="0">
                          <a:latin typeface="Century Gothic" panose="020B0502020202020204" pitchFamily="34" charset="0"/>
                        </a:rPr>
                        <a:t>run</a:t>
                      </a:r>
                    </a:p>
                  </a:txBody>
                  <a:tcPr/>
                </a:tc>
                <a:tc>
                  <a:txBody>
                    <a:bodyPr/>
                    <a:lstStyle/>
                    <a:p>
                      <a:pPr algn="ctr"/>
                      <a:r>
                        <a:rPr lang="en-US" sz="1800" b="1" dirty="0">
                          <a:latin typeface="Century Gothic" panose="020B0502020202020204" pitchFamily="34" charset="0"/>
                        </a:rPr>
                        <a:t>rip</a:t>
                      </a:r>
                    </a:p>
                  </a:txBody>
                  <a:tcPr/>
                </a:tc>
                <a:tc>
                  <a:txBody>
                    <a:bodyPr/>
                    <a:lstStyle/>
                    <a:p>
                      <a:pPr algn="ctr"/>
                      <a:r>
                        <a:rPr lang="en-US" sz="1800" b="1" dirty="0">
                          <a:latin typeface="Century Gothic" panose="020B0502020202020204" pitchFamily="34" charset="0"/>
                        </a:rPr>
                        <a:t>sad</a:t>
                      </a:r>
                    </a:p>
                    <a:p>
                      <a:pPr algn="ctr"/>
                      <a:endParaRPr lang="en-US" sz="1800" b="1" dirty="0">
                        <a:latin typeface="Century Gothic" panose="020B0502020202020204" pitchFamily="34" charset="0"/>
                      </a:endParaRPr>
                    </a:p>
                  </a:txBody>
                  <a:tcPr/>
                </a:tc>
                <a:extLst>
                  <a:ext uri="{0D108BD9-81ED-4DB2-BD59-A6C34878D82A}">
                    <a16:rowId xmlns:a16="http://schemas.microsoft.com/office/drawing/2014/main" val="1391977809"/>
                  </a:ext>
                </a:extLst>
              </a:tr>
            </a:tbl>
          </a:graphicData>
        </a:graphic>
      </p:graphicFrame>
      <p:sp>
        <p:nvSpPr>
          <p:cNvPr id="23" name="AutoShape 6" descr="Image result for rug clipar  clipart"/>
          <p:cNvSpPr>
            <a:spLocks noChangeAspect="1" noChangeArrowheads="1"/>
          </p:cNvSpPr>
          <p:nvPr/>
        </p:nvSpPr>
        <p:spPr bwMode="auto">
          <a:xfrm>
            <a:off x="3276600" y="4419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mud  clipart"/>
          <p:cNvSpPr>
            <a:spLocks noChangeAspect="1" noChangeArrowheads="1"/>
          </p:cNvSpPr>
          <p:nvPr/>
        </p:nvSpPr>
        <p:spPr bwMode="auto">
          <a:xfrm>
            <a:off x="3429000" y="4572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dot clipart"/>
          <p:cNvSpPr>
            <a:spLocks noChangeAspect="1" noChangeArrowheads="1"/>
          </p:cNvSpPr>
          <p:nvPr/>
        </p:nvSpPr>
        <p:spPr bwMode="auto">
          <a:xfrm>
            <a:off x="3581400" y="4724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186363" y="89210"/>
            <a:ext cx="6537822" cy="54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Below are some words we have been practicing reading and writing in school. Read these words with your child at home. They should tap them out with their fingers. You could also have them write the words to practice as you say the word.</a:t>
            </a:r>
          </a:p>
        </p:txBody>
      </p:sp>
      <p:pic>
        <p:nvPicPr>
          <p:cNvPr id="2" name="Picture 1"/>
          <p:cNvPicPr>
            <a:picLocks noChangeAspect="1"/>
          </p:cNvPicPr>
          <p:nvPr/>
        </p:nvPicPr>
        <p:blipFill>
          <a:blip r:embed="rId2"/>
          <a:stretch>
            <a:fillRect/>
          </a:stretch>
        </p:blipFill>
        <p:spPr>
          <a:xfrm>
            <a:off x="186363" y="1160193"/>
            <a:ext cx="1193181" cy="865231"/>
          </a:xfrm>
          <a:prstGeom prst="rect">
            <a:avLst/>
          </a:prstGeom>
        </p:spPr>
      </p:pic>
      <p:pic>
        <p:nvPicPr>
          <p:cNvPr id="3" name="Picture 2"/>
          <p:cNvPicPr>
            <a:picLocks noChangeAspect="1"/>
          </p:cNvPicPr>
          <p:nvPr/>
        </p:nvPicPr>
        <p:blipFill>
          <a:blip r:embed="rId3"/>
          <a:stretch>
            <a:fillRect/>
          </a:stretch>
        </p:blipFill>
        <p:spPr>
          <a:xfrm>
            <a:off x="1543605" y="1268958"/>
            <a:ext cx="1148896" cy="647700"/>
          </a:xfrm>
          <a:prstGeom prst="rect">
            <a:avLst/>
          </a:prstGeom>
        </p:spPr>
      </p:pic>
      <p:pic>
        <p:nvPicPr>
          <p:cNvPr id="20" name="Picture 19"/>
          <p:cNvPicPr>
            <a:picLocks noChangeAspect="1"/>
          </p:cNvPicPr>
          <p:nvPr/>
        </p:nvPicPr>
        <p:blipFill>
          <a:blip r:embed="rId4"/>
          <a:stretch>
            <a:fillRect/>
          </a:stretch>
        </p:blipFill>
        <p:spPr>
          <a:xfrm>
            <a:off x="2919236" y="1160193"/>
            <a:ext cx="919163" cy="919163"/>
          </a:xfrm>
          <a:prstGeom prst="rect">
            <a:avLst/>
          </a:prstGeom>
        </p:spPr>
      </p:pic>
      <p:pic>
        <p:nvPicPr>
          <p:cNvPr id="21" name="Picture 20"/>
          <p:cNvPicPr>
            <a:picLocks noChangeAspect="1"/>
          </p:cNvPicPr>
          <p:nvPr/>
        </p:nvPicPr>
        <p:blipFill>
          <a:blip r:embed="rId5"/>
          <a:stretch>
            <a:fillRect/>
          </a:stretch>
        </p:blipFill>
        <p:spPr>
          <a:xfrm>
            <a:off x="4083696" y="1242914"/>
            <a:ext cx="1152990" cy="836442"/>
          </a:xfrm>
          <a:prstGeom prst="rect">
            <a:avLst/>
          </a:prstGeom>
        </p:spPr>
      </p:pic>
      <p:pic>
        <p:nvPicPr>
          <p:cNvPr id="22" name="Picture 21"/>
          <p:cNvPicPr>
            <a:picLocks noChangeAspect="1"/>
          </p:cNvPicPr>
          <p:nvPr/>
        </p:nvPicPr>
        <p:blipFill>
          <a:blip r:embed="rId6"/>
          <a:stretch>
            <a:fillRect/>
          </a:stretch>
        </p:blipFill>
        <p:spPr>
          <a:xfrm>
            <a:off x="5489074" y="1342434"/>
            <a:ext cx="1020602" cy="637402"/>
          </a:xfrm>
          <a:prstGeom prst="rect">
            <a:avLst/>
          </a:prstGeom>
        </p:spPr>
      </p:pic>
      <p:pic>
        <p:nvPicPr>
          <p:cNvPr id="28" name="Picture 27"/>
          <p:cNvPicPr>
            <a:picLocks noChangeAspect="1"/>
          </p:cNvPicPr>
          <p:nvPr/>
        </p:nvPicPr>
        <p:blipFill>
          <a:blip r:embed="rId7"/>
          <a:stretch>
            <a:fillRect/>
          </a:stretch>
        </p:blipFill>
        <p:spPr>
          <a:xfrm>
            <a:off x="392893" y="2771310"/>
            <a:ext cx="986651" cy="986651"/>
          </a:xfrm>
          <a:prstGeom prst="rect">
            <a:avLst/>
          </a:prstGeom>
        </p:spPr>
      </p:pic>
      <p:pic>
        <p:nvPicPr>
          <p:cNvPr id="31" name="Picture 30"/>
          <p:cNvPicPr>
            <a:picLocks noChangeAspect="1"/>
          </p:cNvPicPr>
          <p:nvPr/>
        </p:nvPicPr>
        <p:blipFill>
          <a:blip r:embed="rId8"/>
          <a:stretch>
            <a:fillRect/>
          </a:stretch>
        </p:blipFill>
        <p:spPr>
          <a:xfrm>
            <a:off x="1486904" y="2916437"/>
            <a:ext cx="1205597" cy="696396"/>
          </a:xfrm>
          <a:prstGeom prst="rect">
            <a:avLst/>
          </a:prstGeom>
        </p:spPr>
      </p:pic>
      <p:pic>
        <p:nvPicPr>
          <p:cNvPr id="1024" name="Picture 1023"/>
          <p:cNvPicPr>
            <a:picLocks noChangeAspect="1"/>
          </p:cNvPicPr>
          <p:nvPr/>
        </p:nvPicPr>
        <p:blipFill>
          <a:blip r:embed="rId9"/>
          <a:stretch>
            <a:fillRect/>
          </a:stretch>
        </p:blipFill>
        <p:spPr>
          <a:xfrm>
            <a:off x="2799861" y="2749712"/>
            <a:ext cx="1038538" cy="1112847"/>
          </a:xfrm>
          <a:prstGeom prst="rect">
            <a:avLst/>
          </a:prstGeom>
        </p:spPr>
      </p:pic>
      <p:pic>
        <p:nvPicPr>
          <p:cNvPr id="1025" name="Picture 1024"/>
          <p:cNvPicPr>
            <a:picLocks noChangeAspect="1"/>
          </p:cNvPicPr>
          <p:nvPr/>
        </p:nvPicPr>
        <p:blipFill>
          <a:blip r:embed="rId10"/>
          <a:stretch>
            <a:fillRect/>
          </a:stretch>
        </p:blipFill>
        <p:spPr>
          <a:xfrm>
            <a:off x="4056742" y="3033119"/>
            <a:ext cx="1350307" cy="765778"/>
          </a:xfrm>
          <a:prstGeom prst="rect">
            <a:avLst/>
          </a:prstGeom>
        </p:spPr>
      </p:pic>
      <p:pic>
        <p:nvPicPr>
          <p:cNvPr id="1027" name="Picture 1026"/>
          <p:cNvPicPr>
            <a:picLocks noChangeAspect="1"/>
          </p:cNvPicPr>
          <p:nvPr/>
        </p:nvPicPr>
        <p:blipFill>
          <a:blip r:embed="rId11"/>
          <a:stretch>
            <a:fillRect/>
          </a:stretch>
        </p:blipFill>
        <p:spPr>
          <a:xfrm>
            <a:off x="5489074" y="2965791"/>
            <a:ext cx="1033854" cy="680687"/>
          </a:xfrm>
          <a:prstGeom prst="rect">
            <a:avLst/>
          </a:prstGeom>
        </p:spPr>
      </p:pic>
      <p:pic>
        <p:nvPicPr>
          <p:cNvPr id="1029" name="Picture 1028"/>
          <p:cNvPicPr>
            <a:picLocks noChangeAspect="1"/>
          </p:cNvPicPr>
          <p:nvPr/>
        </p:nvPicPr>
        <p:blipFill>
          <a:blip r:embed="rId12"/>
          <a:stretch>
            <a:fillRect/>
          </a:stretch>
        </p:blipFill>
        <p:spPr>
          <a:xfrm>
            <a:off x="186363" y="4474364"/>
            <a:ext cx="1121153" cy="926353"/>
          </a:xfrm>
          <a:prstGeom prst="rect">
            <a:avLst/>
          </a:prstGeom>
        </p:spPr>
      </p:pic>
      <p:pic>
        <p:nvPicPr>
          <p:cNvPr id="1030" name="Picture 1029"/>
          <p:cNvPicPr>
            <a:picLocks noChangeAspect="1"/>
          </p:cNvPicPr>
          <p:nvPr/>
        </p:nvPicPr>
        <p:blipFill>
          <a:blip r:embed="rId13"/>
          <a:stretch>
            <a:fillRect/>
          </a:stretch>
        </p:blipFill>
        <p:spPr>
          <a:xfrm>
            <a:off x="1543605" y="4474364"/>
            <a:ext cx="1164335" cy="791187"/>
          </a:xfrm>
          <a:prstGeom prst="rect">
            <a:avLst/>
          </a:prstGeom>
        </p:spPr>
      </p:pic>
      <p:pic>
        <p:nvPicPr>
          <p:cNvPr id="1031" name="Picture 1030"/>
          <p:cNvPicPr>
            <a:picLocks noChangeAspect="1"/>
          </p:cNvPicPr>
          <p:nvPr/>
        </p:nvPicPr>
        <p:blipFill>
          <a:blip r:embed="rId14"/>
          <a:stretch>
            <a:fillRect/>
          </a:stretch>
        </p:blipFill>
        <p:spPr>
          <a:xfrm>
            <a:off x="2880784" y="4365949"/>
            <a:ext cx="998458" cy="1021701"/>
          </a:xfrm>
          <a:prstGeom prst="rect">
            <a:avLst/>
          </a:prstGeom>
        </p:spPr>
      </p:pic>
      <p:pic>
        <p:nvPicPr>
          <p:cNvPr id="1032" name="Picture 1031"/>
          <p:cNvPicPr>
            <a:picLocks noChangeAspect="1"/>
          </p:cNvPicPr>
          <p:nvPr/>
        </p:nvPicPr>
        <p:blipFill>
          <a:blip r:embed="rId15"/>
          <a:stretch>
            <a:fillRect/>
          </a:stretch>
        </p:blipFill>
        <p:spPr>
          <a:xfrm>
            <a:off x="4180755" y="4649896"/>
            <a:ext cx="1053287" cy="535421"/>
          </a:xfrm>
          <a:prstGeom prst="rect">
            <a:avLst/>
          </a:prstGeom>
        </p:spPr>
      </p:pic>
      <p:pic>
        <p:nvPicPr>
          <p:cNvPr id="1035" name="Picture 1034"/>
          <p:cNvPicPr>
            <a:picLocks noChangeAspect="1"/>
          </p:cNvPicPr>
          <p:nvPr/>
        </p:nvPicPr>
        <p:blipFill>
          <a:blip r:embed="rId16"/>
          <a:stretch>
            <a:fillRect/>
          </a:stretch>
        </p:blipFill>
        <p:spPr>
          <a:xfrm>
            <a:off x="5577840" y="4409230"/>
            <a:ext cx="856321" cy="856321"/>
          </a:xfrm>
          <a:prstGeom prst="rect">
            <a:avLst/>
          </a:prstGeom>
        </p:spPr>
      </p:pic>
      <p:pic>
        <p:nvPicPr>
          <p:cNvPr id="1036" name="Picture 1035"/>
          <p:cNvPicPr>
            <a:picLocks noChangeAspect="1"/>
          </p:cNvPicPr>
          <p:nvPr/>
        </p:nvPicPr>
        <p:blipFill>
          <a:blip r:embed="rId17"/>
          <a:stretch>
            <a:fillRect/>
          </a:stretch>
        </p:blipFill>
        <p:spPr>
          <a:xfrm>
            <a:off x="277547" y="5953358"/>
            <a:ext cx="1029969" cy="1029969"/>
          </a:xfrm>
          <a:prstGeom prst="rect">
            <a:avLst/>
          </a:prstGeom>
        </p:spPr>
      </p:pic>
      <p:pic>
        <p:nvPicPr>
          <p:cNvPr id="1037" name="Picture 1036"/>
          <p:cNvPicPr>
            <a:picLocks noChangeAspect="1"/>
          </p:cNvPicPr>
          <p:nvPr/>
        </p:nvPicPr>
        <p:blipFill>
          <a:blip r:embed="rId18"/>
          <a:stretch>
            <a:fillRect/>
          </a:stretch>
        </p:blipFill>
        <p:spPr>
          <a:xfrm>
            <a:off x="1543605" y="5923692"/>
            <a:ext cx="1059635" cy="1059635"/>
          </a:xfrm>
          <a:prstGeom prst="rect">
            <a:avLst/>
          </a:prstGeom>
        </p:spPr>
      </p:pic>
      <p:pic>
        <p:nvPicPr>
          <p:cNvPr id="1039" name="Picture 1038"/>
          <p:cNvPicPr>
            <a:picLocks noChangeAspect="1"/>
          </p:cNvPicPr>
          <p:nvPr/>
        </p:nvPicPr>
        <p:blipFill>
          <a:blip r:embed="rId19"/>
          <a:stretch>
            <a:fillRect/>
          </a:stretch>
        </p:blipFill>
        <p:spPr>
          <a:xfrm>
            <a:off x="2811073" y="6149152"/>
            <a:ext cx="1109486" cy="697697"/>
          </a:xfrm>
          <a:prstGeom prst="rect">
            <a:avLst/>
          </a:prstGeom>
        </p:spPr>
      </p:pic>
      <p:pic>
        <p:nvPicPr>
          <p:cNvPr id="1041" name="Picture 1040"/>
          <p:cNvPicPr>
            <a:picLocks noChangeAspect="1"/>
          </p:cNvPicPr>
          <p:nvPr/>
        </p:nvPicPr>
        <p:blipFill>
          <a:blip r:embed="rId20"/>
          <a:stretch>
            <a:fillRect/>
          </a:stretch>
        </p:blipFill>
        <p:spPr>
          <a:xfrm>
            <a:off x="4096948" y="6036316"/>
            <a:ext cx="1044316" cy="732580"/>
          </a:xfrm>
          <a:prstGeom prst="rect">
            <a:avLst/>
          </a:prstGeom>
        </p:spPr>
      </p:pic>
      <p:pic>
        <p:nvPicPr>
          <p:cNvPr id="1043" name="Picture 1042"/>
          <p:cNvPicPr>
            <a:picLocks noChangeAspect="1"/>
          </p:cNvPicPr>
          <p:nvPr/>
        </p:nvPicPr>
        <p:blipFill>
          <a:blip r:embed="rId21"/>
          <a:stretch>
            <a:fillRect/>
          </a:stretch>
        </p:blipFill>
        <p:spPr>
          <a:xfrm>
            <a:off x="5495816" y="6076244"/>
            <a:ext cx="1027112" cy="754529"/>
          </a:xfrm>
          <a:prstGeom prst="rect">
            <a:avLst/>
          </a:prstGeom>
        </p:spPr>
      </p:pic>
      <p:pic>
        <p:nvPicPr>
          <p:cNvPr id="1045" name="Picture 1044"/>
          <p:cNvPicPr>
            <a:picLocks noChangeAspect="1"/>
          </p:cNvPicPr>
          <p:nvPr/>
        </p:nvPicPr>
        <p:blipFill>
          <a:blip r:embed="rId22"/>
          <a:stretch>
            <a:fillRect/>
          </a:stretch>
        </p:blipFill>
        <p:spPr>
          <a:xfrm>
            <a:off x="353388" y="7535955"/>
            <a:ext cx="787101" cy="1173666"/>
          </a:xfrm>
          <a:prstGeom prst="rect">
            <a:avLst/>
          </a:prstGeom>
        </p:spPr>
      </p:pic>
      <p:pic>
        <p:nvPicPr>
          <p:cNvPr id="1046" name="Picture 1045"/>
          <p:cNvPicPr>
            <a:picLocks noChangeAspect="1"/>
          </p:cNvPicPr>
          <p:nvPr/>
        </p:nvPicPr>
        <p:blipFill>
          <a:blip r:embed="rId23"/>
          <a:stretch>
            <a:fillRect/>
          </a:stretch>
        </p:blipFill>
        <p:spPr>
          <a:xfrm>
            <a:off x="1543605" y="7608351"/>
            <a:ext cx="1059635" cy="963317"/>
          </a:xfrm>
          <a:prstGeom prst="rect">
            <a:avLst/>
          </a:prstGeom>
        </p:spPr>
      </p:pic>
      <p:pic>
        <p:nvPicPr>
          <p:cNvPr id="1047" name="Picture 1046"/>
          <p:cNvPicPr>
            <a:picLocks noChangeAspect="1"/>
          </p:cNvPicPr>
          <p:nvPr/>
        </p:nvPicPr>
        <p:blipFill>
          <a:blip r:embed="rId24"/>
          <a:stretch>
            <a:fillRect/>
          </a:stretch>
        </p:blipFill>
        <p:spPr>
          <a:xfrm>
            <a:off x="3021718" y="7648692"/>
            <a:ext cx="814564" cy="920812"/>
          </a:xfrm>
          <a:prstGeom prst="rect">
            <a:avLst/>
          </a:prstGeom>
        </p:spPr>
      </p:pic>
      <p:pic>
        <p:nvPicPr>
          <p:cNvPr id="1048" name="Picture 1047"/>
          <p:cNvPicPr>
            <a:picLocks noChangeAspect="1"/>
          </p:cNvPicPr>
          <p:nvPr/>
        </p:nvPicPr>
        <p:blipFill>
          <a:blip r:embed="rId25"/>
          <a:stretch>
            <a:fillRect/>
          </a:stretch>
        </p:blipFill>
        <p:spPr>
          <a:xfrm>
            <a:off x="4180755" y="7764121"/>
            <a:ext cx="909950" cy="644122"/>
          </a:xfrm>
          <a:prstGeom prst="rect">
            <a:avLst/>
          </a:prstGeom>
        </p:spPr>
      </p:pic>
      <p:pic>
        <p:nvPicPr>
          <p:cNvPr id="1049" name="Picture 1048"/>
          <p:cNvPicPr>
            <a:picLocks noChangeAspect="1"/>
          </p:cNvPicPr>
          <p:nvPr/>
        </p:nvPicPr>
        <p:blipFill>
          <a:blip r:embed="rId26"/>
          <a:stretch>
            <a:fillRect/>
          </a:stretch>
        </p:blipFill>
        <p:spPr>
          <a:xfrm>
            <a:off x="5369187" y="7634119"/>
            <a:ext cx="1140489" cy="950901"/>
          </a:xfrm>
          <a:prstGeom prst="rect">
            <a:avLst/>
          </a:prstGeom>
        </p:spPr>
      </p:pic>
    </p:spTree>
    <p:extLst>
      <p:ext uri="{BB962C8B-B14F-4D97-AF65-F5344CB8AC3E}">
        <p14:creationId xmlns:p14="http://schemas.microsoft.com/office/powerpoint/2010/main" val="343451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8830442"/>
              </p:ext>
            </p:extLst>
          </p:nvPr>
        </p:nvGraphicFramePr>
        <p:xfrm>
          <a:off x="122663" y="739696"/>
          <a:ext cx="6512310" cy="8036315"/>
        </p:xfrm>
        <a:graphic>
          <a:graphicData uri="http://schemas.openxmlformats.org/drawingml/2006/table">
            <a:tbl>
              <a:tblPr firstRow="1" bandRow="1">
                <a:tableStyleId>{5940675A-B579-460E-94D1-54222C63F5DA}</a:tableStyleId>
              </a:tblPr>
              <a:tblGrid>
                <a:gridCol w="1302462">
                  <a:extLst>
                    <a:ext uri="{9D8B030D-6E8A-4147-A177-3AD203B41FA5}">
                      <a16:colId xmlns:a16="http://schemas.microsoft.com/office/drawing/2014/main" val="678618691"/>
                    </a:ext>
                  </a:extLst>
                </a:gridCol>
                <a:gridCol w="1302462">
                  <a:extLst>
                    <a:ext uri="{9D8B030D-6E8A-4147-A177-3AD203B41FA5}">
                      <a16:colId xmlns:a16="http://schemas.microsoft.com/office/drawing/2014/main" val="3297205180"/>
                    </a:ext>
                  </a:extLst>
                </a:gridCol>
                <a:gridCol w="1302462">
                  <a:extLst>
                    <a:ext uri="{9D8B030D-6E8A-4147-A177-3AD203B41FA5}">
                      <a16:colId xmlns:a16="http://schemas.microsoft.com/office/drawing/2014/main" val="3870494218"/>
                    </a:ext>
                  </a:extLst>
                </a:gridCol>
                <a:gridCol w="1302462">
                  <a:extLst>
                    <a:ext uri="{9D8B030D-6E8A-4147-A177-3AD203B41FA5}">
                      <a16:colId xmlns:a16="http://schemas.microsoft.com/office/drawing/2014/main" val="2122726542"/>
                    </a:ext>
                  </a:extLst>
                </a:gridCol>
                <a:gridCol w="1302462">
                  <a:extLst>
                    <a:ext uri="{9D8B030D-6E8A-4147-A177-3AD203B41FA5}">
                      <a16:colId xmlns:a16="http://schemas.microsoft.com/office/drawing/2014/main" val="2237596019"/>
                    </a:ext>
                  </a:extLst>
                </a:gridCol>
              </a:tblGrid>
              <a:tr h="1607263">
                <a:tc>
                  <a:txBody>
                    <a:bodyPr/>
                    <a:lstStyle/>
                    <a:p>
                      <a:pPr algn="ctr"/>
                      <a:r>
                        <a:rPr lang="en-US" sz="1800" b="1" dirty="0">
                          <a:latin typeface="Century Gothic" panose="020B0502020202020204" pitchFamily="34" charset="0"/>
                        </a:rPr>
                        <a:t>leg</a:t>
                      </a:r>
                    </a:p>
                  </a:txBody>
                  <a:tcPr/>
                </a:tc>
                <a:tc>
                  <a:txBody>
                    <a:bodyPr/>
                    <a:lstStyle/>
                    <a:p>
                      <a:pPr algn="ctr"/>
                      <a:r>
                        <a:rPr lang="en-US" sz="1800" b="1" dirty="0">
                          <a:latin typeface="Century Gothic" panose="020B0502020202020204" pitchFamily="34" charset="0"/>
                        </a:rPr>
                        <a:t>zip</a:t>
                      </a:r>
                    </a:p>
                  </a:txBody>
                  <a:tcPr/>
                </a:tc>
                <a:tc>
                  <a:txBody>
                    <a:bodyPr/>
                    <a:lstStyle/>
                    <a:p>
                      <a:pPr algn="ctr"/>
                      <a:r>
                        <a:rPr lang="en-US" sz="1800" b="1" dirty="0">
                          <a:latin typeface="Century Gothic" panose="020B0502020202020204" pitchFamily="34" charset="0"/>
                        </a:rPr>
                        <a:t>log</a:t>
                      </a:r>
                    </a:p>
                  </a:txBody>
                  <a:tcPr/>
                </a:tc>
                <a:tc>
                  <a:txBody>
                    <a:bodyPr/>
                    <a:lstStyle/>
                    <a:p>
                      <a:pPr algn="ctr"/>
                      <a:r>
                        <a:rPr lang="en-US" sz="1800" b="1" dirty="0">
                          <a:latin typeface="Century Gothic" panose="020B0502020202020204" pitchFamily="34" charset="0"/>
                        </a:rPr>
                        <a:t>den</a:t>
                      </a:r>
                    </a:p>
                  </a:txBody>
                  <a:tcPr/>
                </a:tc>
                <a:tc>
                  <a:txBody>
                    <a:bodyPr/>
                    <a:lstStyle/>
                    <a:p>
                      <a:pPr algn="ctr"/>
                      <a:r>
                        <a:rPr lang="en-US" sz="1800" b="1" dirty="0">
                          <a:latin typeface="Century Gothic" panose="020B0502020202020204" pitchFamily="34" charset="0"/>
                        </a:rPr>
                        <a:t>hug</a:t>
                      </a:r>
                    </a:p>
                  </a:txBody>
                  <a:tcPr/>
                </a:tc>
                <a:extLst>
                  <a:ext uri="{0D108BD9-81ED-4DB2-BD59-A6C34878D82A}">
                    <a16:rowId xmlns:a16="http://schemas.microsoft.com/office/drawing/2014/main" val="4049286560"/>
                  </a:ext>
                </a:extLst>
              </a:tr>
              <a:tr h="1607263">
                <a:tc>
                  <a:txBody>
                    <a:bodyPr/>
                    <a:lstStyle/>
                    <a:p>
                      <a:pPr algn="ctr"/>
                      <a:r>
                        <a:rPr lang="en-US" sz="1800" b="1" dirty="0">
                          <a:latin typeface="Century Gothic" panose="020B0502020202020204" pitchFamily="34" charset="0"/>
                        </a:rPr>
                        <a:t>pop</a:t>
                      </a:r>
                    </a:p>
                  </a:txBody>
                  <a:tcPr/>
                </a:tc>
                <a:tc>
                  <a:txBody>
                    <a:bodyPr/>
                    <a:lstStyle/>
                    <a:p>
                      <a:pPr algn="ctr"/>
                      <a:r>
                        <a:rPr lang="en-US" sz="1800" b="1" dirty="0">
                          <a:latin typeface="Century Gothic" panose="020B0502020202020204" pitchFamily="34" charset="0"/>
                        </a:rPr>
                        <a:t>jug</a:t>
                      </a:r>
                    </a:p>
                  </a:txBody>
                  <a:tcPr/>
                </a:tc>
                <a:tc>
                  <a:txBody>
                    <a:bodyPr/>
                    <a:lstStyle/>
                    <a:p>
                      <a:pPr algn="ctr"/>
                      <a:r>
                        <a:rPr lang="en-US" sz="1800" b="1" dirty="0">
                          <a:latin typeface="Century Gothic" panose="020B0502020202020204" pitchFamily="34" charset="0"/>
                        </a:rPr>
                        <a:t>dig</a:t>
                      </a:r>
                    </a:p>
                  </a:txBody>
                  <a:tcPr/>
                </a:tc>
                <a:tc>
                  <a:txBody>
                    <a:bodyPr/>
                    <a:lstStyle/>
                    <a:p>
                      <a:pPr algn="ctr"/>
                      <a:r>
                        <a:rPr lang="en-US" sz="1800" b="1" dirty="0">
                          <a:latin typeface="Century Gothic" panose="020B0502020202020204" pitchFamily="34" charset="0"/>
                        </a:rPr>
                        <a:t>can</a:t>
                      </a:r>
                    </a:p>
                    <a:p>
                      <a:pPr algn="ctr"/>
                      <a:endParaRPr lang="en-US" sz="1800" b="1" dirty="0">
                        <a:latin typeface="Century Gothic" panose="020B0502020202020204" pitchFamily="34" charset="0"/>
                      </a:endParaRPr>
                    </a:p>
                  </a:txBody>
                  <a:tcPr/>
                </a:tc>
                <a:tc>
                  <a:txBody>
                    <a:bodyPr/>
                    <a:lstStyle/>
                    <a:p>
                      <a:pPr algn="ctr"/>
                      <a:r>
                        <a:rPr lang="en-US" sz="1800" b="1" dirty="0">
                          <a:latin typeface="Century Gothic" panose="020B0502020202020204" pitchFamily="34" charset="0"/>
                        </a:rPr>
                        <a:t>bug</a:t>
                      </a:r>
                    </a:p>
                  </a:txBody>
                  <a:tcPr/>
                </a:tc>
                <a:extLst>
                  <a:ext uri="{0D108BD9-81ED-4DB2-BD59-A6C34878D82A}">
                    <a16:rowId xmlns:a16="http://schemas.microsoft.com/office/drawing/2014/main" val="3494585581"/>
                  </a:ext>
                </a:extLst>
              </a:tr>
              <a:tr h="1607263">
                <a:tc>
                  <a:txBody>
                    <a:bodyPr/>
                    <a:lstStyle/>
                    <a:p>
                      <a:pPr algn="ctr"/>
                      <a:r>
                        <a:rPr lang="en-US" sz="1800" b="1" dirty="0">
                          <a:latin typeface="Century Gothic" panose="020B0502020202020204" pitchFamily="34" charset="0"/>
                        </a:rPr>
                        <a:t>six</a:t>
                      </a:r>
                    </a:p>
                  </a:txBody>
                  <a:tcPr/>
                </a:tc>
                <a:tc>
                  <a:txBody>
                    <a:bodyPr/>
                    <a:lstStyle/>
                    <a:p>
                      <a:pPr algn="ctr"/>
                      <a:r>
                        <a:rPr lang="en-US" sz="1800" b="1" dirty="0">
                          <a:latin typeface="Century Gothic" panose="020B0502020202020204" pitchFamily="34" charset="0"/>
                        </a:rPr>
                        <a:t>pet</a:t>
                      </a:r>
                    </a:p>
                  </a:txBody>
                  <a:tcPr/>
                </a:tc>
                <a:tc>
                  <a:txBody>
                    <a:bodyPr/>
                    <a:lstStyle/>
                    <a:p>
                      <a:pPr algn="ctr"/>
                      <a:r>
                        <a:rPr lang="en-US" sz="1800" b="1" dirty="0">
                          <a:latin typeface="Century Gothic" panose="020B0502020202020204" pitchFamily="34" charset="0"/>
                        </a:rPr>
                        <a:t>rag</a:t>
                      </a:r>
                    </a:p>
                  </a:txBody>
                  <a:tcPr/>
                </a:tc>
                <a:tc>
                  <a:txBody>
                    <a:bodyPr/>
                    <a:lstStyle/>
                    <a:p>
                      <a:pPr algn="ctr"/>
                      <a:r>
                        <a:rPr lang="en-US" sz="1800" b="1" dirty="0">
                          <a:latin typeface="Century Gothic" panose="020B0502020202020204" pitchFamily="34" charset="0"/>
                        </a:rPr>
                        <a:t>tot</a:t>
                      </a:r>
                    </a:p>
                  </a:txBody>
                  <a:tcPr/>
                </a:tc>
                <a:tc>
                  <a:txBody>
                    <a:bodyPr/>
                    <a:lstStyle/>
                    <a:p>
                      <a:pPr algn="ctr"/>
                      <a:r>
                        <a:rPr lang="en-US" sz="1800" b="1" dirty="0">
                          <a:latin typeface="Century Gothic" panose="020B0502020202020204" pitchFamily="34" charset="0"/>
                        </a:rPr>
                        <a:t>cab</a:t>
                      </a:r>
                    </a:p>
                  </a:txBody>
                  <a:tcPr/>
                </a:tc>
                <a:extLst>
                  <a:ext uri="{0D108BD9-81ED-4DB2-BD59-A6C34878D82A}">
                    <a16:rowId xmlns:a16="http://schemas.microsoft.com/office/drawing/2014/main" val="3111893234"/>
                  </a:ext>
                </a:extLst>
              </a:tr>
              <a:tr h="1607263">
                <a:tc>
                  <a:txBody>
                    <a:bodyPr/>
                    <a:lstStyle/>
                    <a:p>
                      <a:pPr algn="ctr"/>
                      <a:r>
                        <a:rPr lang="en-US" sz="1800" b="1" dirty="0">
                          <a:latin typeface="Century Gothic" panose="020B0502020202020204" pitchFamily="34" charset="0"/>
                        </a:rPr>
                        <a:t>nap</a:t>
                      </a:r>
                    </a:p>
                  </a:txBody>
                  <a:tcPr/>
                </a:tc>
                <a:tc>
                  <a:txBody>
                    <a:bodyPr/>
                    <a:lstStyle/>
                    <a:p>
                      <a:pPr algn="ctr"/>
                      <a:r>
                        <a:rPr lang="en-US" sz="1800" b="1" dirty="0">
                          <a:latin typeface="Century Gothic" panose="020B0502020202020204" pitchFamily="34" charset="0"/>
                        </a:rPr>
                        <a:t>jet</a:t>
                      </a:r>
                    </a:p>
                  </a:txBody>
                  <a:tcPr/>
                </a:tc>
                <a:tc>
                  <a:txBody>
                    <a:bodyPr/>
                    <a:lstStyle/>
                    <a:p>
                      <a:pPr algn="ctr"/>
                      <a:r>
                        <a:rPr lang="en-US" sz="1800" b="1" dirty="0">
                          <a:latin typeface="Century Gothic" panose="020B0502020202020204" pitchFamily="34" charset="0"/>
                        </a:rPr>
                        <a:t>man</a:t>
                      </a:r>
                    </a:p>
                  </a:txBody>
                  <a:tcPr/>
                </a:tc>
                <a:tc>
                  <a:txBody>
                    <a:bodyPr/>
                    <a:lstStyle/>
                    <a:p>
                      <a:pPr algn="ctr"/>
                      <a:r>
                        <a:rPr lang="en-US" sz="1800" b="1" dirty="0">
                          <a:latin typeface="Century Gothic" panose="020B0502020202020204" pitchFamily="34" charset="0"/>
                        </a:rPr>
                        <a:t>hop</a:t>
                      </a:r>
                    </a:p>
                  </a:txBody>
                  <a:tcPr/>
                </a:tc>
                <a:tc>
                  <a:txBody>
                    <a:bodyPr/>
                    <a:lstStyle/>
                    <a:p>
                      <a:pPr algn="ctr"/>
                      <a:r>
                        <a:rPr lang="en-US" sz="1800" b="1" dirty="0">
                          <a:latin typeface="Century Gothic" panose="020B0502020202020204" pitchFamily="34" charset="0"/>
                        </a:rPr>
                        <a:t>hit</a:t>
                      </a:r>
                    </a:p>
                  </a:txBody>
                  <a:tcPr/>
                </a:tc>
                <a:extLst>
                  <a:ext uri="{0D108BD9-81ED-4DB2-BD59-A6C34878D82A}">
                    <a16:rowId xmlns:a16="http://schemas.microsoft.com/office/drawing/2014/main" val="3544620026"/>
                  </a:ext>
                </a:extLst>
              </a:tr>
              <a:tr h="1607263">
                <a:tc>
                  <a:txBody>
                    <a:bodyPr/>
                    <a:lstStyle/>
                    <a:p>
                      <a:pPr algn="ctr"/>
                      <a:r>
                        <a:rPr lang="en-US" sz="1800" b="1" dirty="0">
                          <a:latin typeface="Century Gothic" panose="020B0502020202020204" pitchFamily="34" charset="0"/>
                        </a:rPr>
                        <a:t>bin</a:t>
                      </a:r>
                    </a:p>
                  </a:txBody>
                  <a:tcPr/>
                </a:tc>
                <a:tc>
                  <a:txBody>
                    <a:bodyPr/>
                    <a:lstStyle/>
                    <a:p>
                      <a:pPr algn="ctr"/>
                      <a:r>
                        <a:rPr lang="en-US" sz="1800" b="1" dirty="0">
                          <a:latin typeface="Century Gothic" panose="020B0502020202020204" pitchFamily="34" charset="0"/>
                        </a:rPr>
                        <a:t>dip</a:t>
                      </a:r>
                    </a:p>
                  </a:txBody>
                  <a:tcPr/>
                </a:tc>
                <a:tc>
                  <a:txBody>
                    <a:bodyPr/>
                    <a:lstStyle/>
                    <a:p>
                      <a:pPr algn="ctr"/>
                      <a:endParaRPr lang="en-US" sz="1800" b="1" dirty="0">
                        <a:latin typeface="Century Gothic" panose="020B0502020202020204" pitchFamily="34" charset="0"/>
                      </a:endParaRPr>
                    </a:p>
                  </a:txBody>
                  <a:tcPr/>
                </a:tc>
                <a:tc>
                  <a:txBody>
                    <a:bodyPr/>
                    <a:lstStyle/>
                    <a:p>
                      <a:pPr algn="ctr"/>
                      <a:endParaRPr lang="en-US" sz="1800" b="1" dirty="0">
                        <a:latin typeface="Century Gothic" panose="020B0502020202020204" pitchFamily="34" charset="0"/>
                      </a:endParaRPr>
                    </a:p>
                  </a:txBody>
                  <a:tcPr/>
                </a:tc>
                <a:tc>
                  <a:txBody>
                    <a:bodyPr/>
                    <a:lstStyle/>
                    <a:p>
                      <a:pPr algn="ctr"/>
                      <a:endParaRPr lang="en-US" sz="1800" b="1" dirty="0">
                        <a:latin typeface="Century Gothic" panose="020B0502020202020204" pitchFamily="34" charset="0"/>
                      </a:endParaRPr>
                    </a:p>
                  </a:txBody>
                  <a:tcPr/>
                </a:tc>
                <a:extLst>
                  <a:ext uri="{0D108BD9-81ED-4DB2-BD59-A6C34878D82A}">
                    <a16:rowId xmlns:a16="http://schemas.microsoft.com/office/drawing/2014/main" val="1391977809"/>
                  </a:ext>
                </a:extLst>
              </a:tr>
            </a:tbl>
          </a:graphicData>
        </a:graphic>
      </p:graphicFrame>
      <p:sp>
        <p:nvSpPr>
          <p:cNvPr id="23" name="AutoShape 6" descr="Image result for rug clipar  clipart"/>
          <p:cNvSpPr>
            <a:spLocks noChangeAspect="1" noChangeArrowheads="1"/>
          </p:cNvSpPr>
          <p:nvPr/>
        </p:nvSpPr>
        <p:spPr bwMode="auto">
          <a:xfrm>
            <a:off x="3276600" y="4419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mud  clipart"/>
          <p:cNvSpPr>
            <a:spLocks noChangeAspect="1" noChangeArrowheads="1"/>
          </p:cNvSpPr>
          <p:nvPr/>
        </p:nvSpPr>
        <p:spPr bwMode="auto">
          <a:xfrm>
            <a:off x="3429000" y="4572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dot clipart"/>
          <p:cNvSpPr>
            <a:spLocks noChangeAspect="1" noChangeArrowheads="1"/>
          </p:cNvSpPr>
          <p:nvPr/>
        </p:nvSpPr>
        <p:spPr bwMode="auto">
          <a:xfrm>
            <a:off x="3581400" y="4724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186363" y="89210"/>
            <a:ext cx="6537822" cy="54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Below are some words we have been practicing reading and writing in school. Read these words with your child at home. They should tap them out with their fingers. You could also have them write the words to practice as you say the word.</a:t>
            </a:r>
          </a:p>
        </p:txBody>
      </p:sp>
      <p:pic>
        <p:nvPicPr>
          <p:cNvPr id="5" name="Picture 4"/>
          <p:cNvPicPr>
            <a:picLocks noChangeAspect="1"/>
          </p:cNvPicPr>
          <p:nvPr/>
        </p:nvPicPr>
        <p:blipFill>
          <a:blip r:embed="rId2"/>
          <a:stretch>
            <a:fillRect/>
          </a:stretch>
        </p:blipFill>
        <p:spPr>
          <a:xfrm>
            <a:off x="445352" y="1228493"/>
            <a:ext cx="491351" cy="989387"/>
          </a:xfrm>
          <a:prstGeom prst="rect">
            <a:avLst/>
          </a:prstGeom>
        </p:spPr>
      </p:pic>
      <p:pic>
        <p:nvPicPr>
          <p:cNvPr id="6" name="Picture 5"/>
          <p:cNvPicPr>
            <a:picLocks noChangeAspect="1"/>
          </p:cNvPicPr>
          <p:nvPr/>
        </p:nvPicPr>
        <p:blipFill>
          <a:blip r:embed="rId3"/>
          <a:stretch>
            <a:fillRect/>
          </a:stretch>
        </p:blipFill>
        <p:spPr>
          <a:xfrm>
            <a:off x="1821102" y="1128510"/>
            <a:ext cx="565259" cy="926596"/>
          </a:xfrm>
          <a:prstGeom prst="rect">
            <a:avLst/>
          </a:prstGeom>
        </p:spPr>
      </p:pic>
      <p:pic>
        <p:nvPicPr>
          <p:cNvPr id="9" name="Picture 8">
            <a:extLst>
              <a:ext uri="{FF2B5EF4-FFF2-40B4-BE49-F238E27FC236}">
                <a16:creationId xmlns:a16="http://schemas.microsoft.com/office/drawing/2014/main" id="{428DE2B9-40B3-4B30-A51F-63CC04D86795}"/>
              </a:ext>
            </a:extLst>
          </p:cNvPr>
          <p:cNvPicPr>
            <a:picLocks noChangeAspect="1"/>
          </p:cNvPicPr>
          <p:nvPr/>
        </p:nvPicPr>
        <p:blipFill>
          <a:blip r:embed="rId4"/>
          <a:stretch>
            <a:fillRect/>
          </a:stretch>
        </p:blipFill>
        <p:spPr>
          <a:xfrm>
            <a:off x="4084800" y="1128510"/>
            <a:ext cx="1276534" cy="926596"/>
          </a:xfrm>
          <a:prstGeom prst="rect">
            <a:avLst/>
          </a:prstGeom>
        </p:spPr>
      </p:pic>
      <p:pic>
        <p:nvPicPr>
          <p:cNvPr id="10" name="Picture 9" descr="Screen Shot 2019-01-20 at 8.55.32 PM.png">
            <a:extLst>
              <a:ext uri="{FF2B5EF4-FFF2-40B4-BE49-F238E27FC236}">
                <a16:creationId xmlns:a16="http://schemas.microsoft.com/office/drawing/2014/main" id="{48D5D1AD-458F-48AF-88D1-79919A5FA71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1762" y="1100954"/>
            <a:ext cx="992782" cy="926597"/>
          </a:xfrm>
          <a:prstGeom prst="rect">
            <a:avLst/>
          </a:prstGeom>
        </p:spPr>
      </p:pic>
      <p:pic>
        <p:nvPicPr>
          <p:cNvPr id="11" name="Picture 10" descr="Screen Shot 2019-01-20 at 8.48.40 PM.png">
            <a:extLst>
              <a:ext uri="{FF2B5EF4-FFF2-40B4-BE49-F238E27FC236}">
                <a16:creationId xmlns:a16="http://schemas.microsoft.com/office/drawing/2014/main" id="{555ACB00-D402-429C-8418-84ACECE7727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3027" y="2915099"/>
            <a:ext cx="959005" cy="817440"/>
          </a:xfrm>
          <a:prstGeom prst="rect">
            <a:avLst/>
          </a:prstGeom>
        </p:spPr>
      </p:pic>
      <p:pic>
        <p:nvPicPr>
          <p:cNvPr id="13" name="Picture 12">
            <a:extLst>
              <a:ext uri="{FF2B5EF4-FFF2-40B4-BE49-F238E27FC236}">
                <a16:creationId xmlns:a16="http://schemas.microsoft.com/office/drawing/2014/main" id="{B5EC134B-F399-438F-A243-8E86A2606DDC}"/>
              </a:ext>
            </a:extLst>
          </p:cNvPr>
          <p:cNvPicPr>
            <a:picLocks noChangeAspect="1"/>
          </p:cNvPicPr>
          <p:nvPr/>
        </p:nvPicPr>
        <p:blipFill>
          <a:blip r:embed="rId7"/>
          <a:stretch>
            <a:fillRect/>
          </a:stretch>
        </p:blipFill>
        <p:spPr>
          <a:xfrm>
            <a:off x="2785725" y="2673662"/>
            <a:ext cx="1186184" cy="900935"/>
          </a:xfrm>
          <a:prstGeom prst="rect">
            <a:avLst/>
          </a:prstGeom>
        </p:spPr>
      </p:pic>
      <p:pic>
        <p:nvPicPr>
          <p:cNvPr id="14" name="Picture 16" descr="Image result for can clipart">
            <a:extLst>
              <a:ext uri="{FF2B5EF4-FFF2-40B4-BE49-F238E27FC236}">
                <a16:creationId xmlns:a16="http://schemas.microsoft.com/office/drawing/2014/main" id="{19E2785B-4F67-4804-BDB4-7302E7522E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4540" y="2750352"/>
            <a:ext cx="444590" cy="77358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0" descr="Image result for bug clipart">
            <a:extLst>
              <a:ext uri="{FF2B5EF4-FFF2-40B4-BE49-F238E27FC236}">
                <a16:creationId xmlns:a16="http://schemas.microsoft.com/office/drawing/2014/main" id="{D9C1FFA7-A21B-4423-ABC3-E90456D10E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1761" y="2594146"/>
            <a:ext cx="992782" cy="108599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4" descr="Image result for six clipartclipart">
            <a:extLst>
              <a:ext uri="{FF2B5EF4-FFF2-40B4-BE49-F238E27FC236}">
                <a16:creationId xmlns:a16="http://schemas.microsoft.com/office/drawing/2014/main" id="{C89ED898-C8AE-4BA7-B89A-FE1D7CAFC7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360" y="4326868"/>
            <a:ext cx="664319" cy="94744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55DE108-5840-4CD3-BF3A-39827A52BAD5}"/>
              </a:ext>
            </a:extLst>
          </p:cNvPr>
          <p:cNvPicPr>
            <a:picLocks noChangeAspect="1"/>
          </p:cNvPicPr>
          <p:nvPr/>
        </p:nvPicPr>
        <p:blipFill>
          <a:blip r:embed="rId11"/>
          <a:stretch>
            <a:fillRect/>
          </a:stretch>
        </p:blipFill>
        <p:spPr>
          <a:xfrm>
            <a:off x="1462325" y="4345240"/>
            <a:ext cx="1268352" cy="1044661"/>
          </a:xfrm>
          <a:prstGeom prst="rect">
            <a:avLst/>
          </a:prstGeom>
        </p:spPr>
      </p:pic>
      <p:pic>
        <p:nvPicPr>
          <p:cNvPr id="18" name="Picture 17" descr="Screen Shot 2019-01-20 at 8.33.18 PM.png">
            <a:extLst>
              <a:ext uri="{FF2B5EF4-FFF2-40B4-BE49-F238E27FC236}">
                <a16:creationId xmlns:a16="http://schemas.microsoft.com/office/drawing/2014/main" id="{51DF351A-AF0B-4910-83A6-A90236D00A03}"/>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847978" y="4323697"/>
            <a:ext cx="1010342" cy="950617"/>
          </a:xfrm>
          <a:prstGeom prst="rect">
            <a:avLst/>
          </a:prstGeom>
        </p:spPr>
      </p:pic>
      <p:pic>
        <p:nvPicPr>
          <p:cNvPr id="19" name="Picture 18">
            <a:extLst>
              <a:ext uri="{FF2B5EF4-FFF2-40B4-BE49-F238E27FC236}">
                <a16:creationId xmlns:a16="http://schemas.microsoft.com/office/drawing/2014/main" id="{AD713C6E-8D5D-46E7-8DEB-90BE8FA0A3AC}"/>
              </a:ext>
            </a:extLst>
          </p:cNvPr>
          <p:cNvPicPr>
            <a:picLocks noChangeAspect="1"/>
          </p:cNvPicPr>
          <p:nvPr/>
        </p:nvPicPr>
        <p:blipFill>
          <a:blip r:embed="rId13"/>
          <a:stretch>
            <a:fillRect/>
          </a:stretch>
        </p:blipFill>
        <p:spPr>
          <a:xfrm>
            <a:off x="4098743" y="4381300"/>
            <a:ext cx="1167560" cy="835409"/>
          </a:xfrm>
          <a:prstGeom prst="rect">
            <a:avLst/>
          </a:prstGeom>
        </p:spPr>
      </p:pic>
      <p:pic>
        <p:nvPicPr>
          <p:cNvPr id="20" name="Picture 19" descr="Screen Shot 2019-01-20 at 8.31.41 PM.png">
            <a:extLst>
              <a:ext uri="{FF2B5EF4-FFF2-40B4-BE49-F238E27FC236}">
                <a16:creationId xmlns:a16="http://schemas.microsoft.com/office/drawing/2014/main" id="{5F8D1A78-9169-4F59-B1A7-9A75D1F8D45A}"/>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431778" y="4260550"/>
            <a:ext cx="940907" cy="622900"/>
          </a:xfrm>
          <a:prstGeom prst="rect">
            <a:avLst/>
          </a:prstGeom>
        </p:spPr>
      </p:pic>
      <p:pic>
        <p:nvPicPr>
          <p:cNvPr id="21" name="Picture 20">
            <a:extLst>
              <a:ext uri="{FF2B5EF4-FFF2-40B4-BE49-F238E27FC236}">
                <a16:creationId xmlns:a16="http://schemas.microsoft.com/office/drawing/2014/main" id="{76CF3A5D-9714-499E-8DEB-F8D90CDEC6F6}"/>
              </a:ext>
            </a:extLst>
          </p:cNvPr>
          <p:cNvPicPr>
            <a:picLocks noChangeAspect="1"/>
          </p:cNvPicPr>
          <p:nvPr/>
        </p:nvPicPr>
        <p:blipFill>
          <a:blip r:embed="rId15"/>
          <a:stretch>
            <a:fillRect/>
          </a:stretch>
        </p:blipFill>
        <p:spPr>
          <a:xfrm>
            <a:off x="2899315" y="1540518"/>
            <a:ext cx="959005" cy="365335"/>
          </a:xfrm>
          <a:prstGeom prst="rect">
            <a:avLst/>
          </a:prstGeom>
        </p:spPr>
      </p:pic>
      <p:pic>
        <p:nvPicPr>
          <p:cNvPr id="22" name="Picture 6" descr="Image result for nap clipart">
            <a:extLst>
              <a:ext uri="{FF2B5EF4-FFF2-40B4-BE49-F238E27FC236}">
                <a16:creationId xmlns:a16="http://schemas.microsoft.com/office/drawing/2014/main" id="{169DC8B6-78BA-4414-8AD1-9F3FE519AD76}"/>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89135" y="6124746"/>
            <a:ext cx="1062768" cy="55736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1C44446-60C2-44E1-BA84-7AD2E2F44C95}"/>
              </a:ext>
            </a:extLst>
          </p:cNvPr>
          <p:cNvPicPr>
            <a:picLocks noChangeAspect="1"/>
          </p:cNvPicPr>
          <p:nvPr/>
        </p:nvPicPr>
        <p:blipFill>
          <a:blip r:embed="rId17"/>
          <a:stretch>
            <a:fillRect/>
          </a:stretch>
        </p:blipFill>
        <p:spPr>
          <a:xfrm>
            <a:off x="1538685" y="5985722"/>
            <a:ext cx="1047215" cy="835409"/>
          </a:xfrm>
          <a:prstGeom prst="rect">
            <a:avLst/>
          </a:prstGeom>
        </p:spPr>
      </p:pic>
      <p:pic>
        <p:nvPicPr>
          <p:cNvPr id="26" name="Picture 25">
            <a:extLst>
              <a:ext uri="{FF2B5EF4-FFF2-40B4-BE49-F238E27FC236}">
                <a16:creationId xmlns:a16="http://schemas.microsoft.com/office/drawing/2014/main" id="{90B17F08-9255-4FB1-9247-87FB0A04FC87}"/>
              </a:ext>
            </a:extLst>
          </p:cNvPr>
          <p:cNvPicPr>
            <a:picLocks noChangeAspect="1"/>
          </p:cNvPicPr>
          <p:nvPr/>
        </p:nvPicPr>
        <p:blipFill>
          <a:blip r:embed="rId18"/>
          <a:stretch>
            <a:fillRect/>
          </a:stretch>
        </p:blipFill>
        <p:spPr>
          <a:xfrm>
            <a:off x="3087626" y="5951441"/>
            <a:ext cx="476360" cy="793933"/>
          </a:xfrm>
          <a:prstGeom prst="rect">
            <a:avLst/>
          </a:prstGeom>
        </p:spPr>
      </p:pic>
      <p:pic>
        <p:nvPicPr>
          <p:cNvPr id="28" name="Picture 27" descr="Screen Shot 2019-01-20 at 8.48.32 PM.png">
            <a:extLst>
              <a:ext uri="{FF2B5EF4-FFF2-40B4-BE49-F238E27FC236}">
                <a16:creationId xmlns:a16="http://schemas.microsoft.com/office/drawing/2014/main" id="{44702182-F38D-477C-97CE-3E712AC5AC26}"/>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169098" y="5944669"/>
            <a:ext cx="996685" cy="900935"/>
          </a:xfrm>
          <a:prstGeom prst="rect">
            <a:avLst/>
          </a:prstGeom>
        </p:spPr>
      </p:pic>
      <p:pic>
        <p:nvPicPr>
          <p:cNvPr id="29" name="Picture 28" descr="Screen Shot 2019-01-20 at 8.46.32 PM.png">
            <a:extLst>
              <a:ext uri="{FF2B5EF4-FFF2-40B4-BE49-F238E27FC236}">
                <a16:creationId xmlns:a16="http://schemas.microsoft.com/office/drawing/2014/main" id="{C0686229-A3D6-4B80-BBDA-F503A876855F}"/>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5557802" y="6108465"/>
            <a:ext cx="813708" cy="667749"/>
          </a:xfrm>
          <a:prstGeom prst="rect">
            <a:avLst/>
          </a:prstGeom>
        </p:spPr>
      </p:pic>
      <p:pic>
        <p:nvPicPr>
          <p:cNvPr id="31" name="Picture 30" descr="Screen Shot 2019-01-20 at 8.38.12 PM.png">
            <a:extLst>
              <a:ext uri="{FF2B5EF4-FFF2-40B4-BE49-F238E27FC236}">
                <a16:creationId xmlns:a16="http://schemas.microsoft.com/office/drawing/2014/main" id="{AEE98944-CA59-4D43-B022-A3F88CA8927C}"/>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16864" y="7732121"/>
            <a:ext cx="991299" cy="672183"/>
          </a:xfrm>
          <a:prstGeom prst="rect">
            <a:avLst/>
          </a:prstGeom>
        </p:spPr>
      </p:pic>
      <p:pic>
        <p:nvPicPr>
          <p:cNvPr id="32" name="Picture 31" descr="Screen Shot 2019-01-20 at 8.45.59 PM.png">
            <a:extLst>
              <a:ext uri="{FF2B5EF4-FFF2-40B4-BE49-F238E27FC236}">
                <a16:creationId xmlns:a16="http://schemas.microsoft.com/office/drawing/2014/main" id="{A605A9E6-36B5-4F81-A9F5-5A1A26A740BB}"/>
              </a:ext>
            </a:extLst>
          </p:cNvPr>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536627" y="7549768"/>
            <a:ext cx="1101656" cy="931443"/>
          </a:xfrm>
          <a:prstGeom prst="rect">
            <a:avLst/>
          </a:prstGeom>
        </p:spPr>
      </p:pic>
      <p:pic>
        <p:nvPicPr>
          <p:cNvPr id="33" name="Picture 60" descr="Image result for jug clipart">
            <a:extLst>
              <a:ext uri="{FF2B5EF4-FFF2-40B4-BE49-F238E27FC236}">
                <a16:creationId xmlns:a16="http://schemas.microsoft.com/office/drawing/2014/main" id="{37A6E82A-F2A1-4563-BA6A-CBF709360F8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0256" y="2822419"/>
            <a:ext cx="355925" cy="629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6825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3526873"/>
              </p:ext>
            </p:extLst>
          </p:nvPr>
        </p:nvGraphicFramePr>
        <p:xfrm>
          <a:off x="186361" y="1042927"/>
          <a:ext cx="6381708" cy="7807836"/>
        </p:xfrm>
        <a:graphic>
          <a:graphicData uri="http://schemas.openxmlformats.org/drawingml/2006/table">
            <a:tbl>
              <a:tblPr firstRow="1" bandRow="1">
                <a:tableStyleId>{5940675A-B579-460E-94D1-54222C63F5DA}</a:tableStyleId>
              </a:tblPr>
              <a:tblGrid>
                <a:gridCol w="1595427">
                  <a:extLst>
                    <a:ext uri="{9D8B030D-6E8A-4147-A177-3AD203B41FA5}">
                      <a16:colId xmlns:a16="http://schemas.microsoft.com/office/drawing/2014/main" val="678618691"/>
                    </a:ext>
                  </a:extLst>
                </a:gridCol>
                <a:gridCol w="1595427">
                  <a:extLst>
                    <a:ext uri="{9D8B030D-6E8A-4147-A177-3AD203B41FA5}">
                      <a16:colId xmlns:a16="http://schemas.microsoft.com/office/drawing/2014/main" val="3297205180"/>
                    </a:ext>
                  </a:extLst>
                </a:gridCol>
                <a:gridCol w="1595427">
                  <a:extLst>
                    <a:ext uri="{9D8B030D-6E8A-4147-A177-3AD203B41FA5}">
                      <a16:colId xmlns:a16="http://schemas.microsoft.com/office/drawing/2014/main" val="3870494218"/>
                    </a:ext>
                  </a:extLst>
                </a:gridCol>
                <a:gridCol w="1595427">
                  <a:extLst>
                    <a:ext uri="{9D8B030D-6E8A-4147-A177-3AD203B41FA5}">
                      <a16:colId xmlns:a16="http://schemas.microsoft.com/office/drawing/2014/main" val="2122726542"/>
                    </a:ext>
                  </a:extLst>
                </a:gridCol>
              </a:tblGrid>
              <a:tr h="1892238">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si</a:t>
                      </a:r>
                      <a:r>
                        <a:rPr lang="en-US" sz="1800" b="1" u="sng" dirty="0">
                          <a:latin typeface="Century Gothic" panose="020B0502020202020204" pitchFamily="34" charset="0"/>
                        </a:rPr>
                        <a:t>ck</a:t>
                      </a:r>
                    </a:p>
                  </a:txBody>
                  <a:tcPr/>
                </a:tc>
                <a:tc>
                  <a:txBody>
                    <a:bodyPr/>
                    <a:lstStyle/>
                    <a:p>
                      <a:pPr algn="ctr"/>
                      <a:br>
                        <a:rPr lang="en-US" sz="1800" b="1" dirty="0">
                          <a:latin typeface="Century Gothic" panose="020B0502020202020204" pitchFamily="34" charset="0"/>
                        </a:rPr>
                      </a:b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ma</a:t>
                      </a:r>
                      <a:r>
                        <a:rPr lang="en-US" sz="1800" b="1" u="sng" dirty="0">
                          <a:latin typeface="Century Gothic" panose="020B0502020202020204" pitchFamily="34" charset="0"/>
                        </a:rPr>
                        <a:t>th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wa</a:t>
                      </a:r>
                      <a:r>
                        <a:rPr lang="en-US" sz="1800" b="1" u="sng" dirty="0">
                          <a:latin typeface="Century Gothic" panose="020B0502020202020204" pitchFamily="34" charset="0"/>
                        </a:rPr>
                        <a:t>sh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ro</a:t>
                      </a:r>
                      <a:r>
                        <a:rPr lang="en-US" sz="1800" b="1" u="sng" dirty="0">
                          <a:latin typeface="Century Gothic" panose="020B0502020202020204" pitchFamily="34" charset="0"/>
                        </a:rPr>
                        <a:t>ck</a:t>
                      </a:r>
                    </a:p>
                  </a:txBody>
                  <a:tcPr/>
                </a:tc>
                <a:extLst>
                  <a:ext uri="{0D108BD9-81ED-4DB2-BD59-A6C34878D82A}">
                    <a16:rowId xmlns:a16="http://schemas.microsoft.com/office/drawing/2014/main" val="4049286560"/>
                  </a:ext>
                </a:extLst>
              </a:tr>
              <a:tr h="1939872">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so</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sh</a:t>
                      </a:r>
                      <a:r>
                        <a:rPr lang="en-US" sz="1800" b="1" dirty="0">
                          <a:latin typeface="Century Gothic" panose="020B0502020202020204" pitchFamily="34" charset="0"/>
                        </a:rPr>
                        <a:t>ip</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dirty="0">
                          <a:latin typeface="Century Gothic" panose="020B0502020202020204" pitchFamily="34" charset="0"/>
                        </a:rPr>
                        <a:t>i</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dirty="0">
                          <a:latin typeface="Century Gothic" panose="020B0502020202020204" pitchFamily="34" charset="0"/>
                        </a:rPr>
                        <a:t>at</a:t>
                      </a:r>
                    </a:p>
                  </a:txBody>
                  <a:tcPr/>
                </a:tc>
                <a:extLst>
                  <a:ext uri="{0D108BD9-81ED-4DB2-BD59-A6C34878D82A}">
                    <a16:rowId xmlns:a16="http://schemas.microsoft.com/office/drawing/2014/main" val="3494585581"/>
                  </a:ext>
                </a:extLst>
              </a:tr>
              <a:tr h="1892238">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dirty="0">
                          <a:latin typeface="Century Gothic" panose="020B0502020202020204" pitchFamily="34" charset="0"/>
                        </a:rPr>
                        <a:t>in</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ba</a:t>
                      </a:r>
                      <a:r>
                        <a:rPr lang="en-US" sz="1800" b="1" u="sng" dirty="0">
                          <a:latin typeface="Century Gothic" panose="020B0502020202020204" pitchFamily="34" charset="0"/>
                        </a:rPr>
                        <a:t>th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dirty="0">
                          <a:latin typeface="Century Gothic" panose="020B0502020202020204" pitchFamily="34" charset="0"/>
                        </a:rPr>
                        <a:t>op</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dirty="0">
                          <a:latin typeface="Century Gothic" panose="020B0502020202020204" pitchFamily="34" charset="0"/>
                        </a:rPr>
                        <a:t>ip</a:t>
                      </a:r>
                    </a:p>
                  </a:txBody>
                  <a:tcPr/>
                </a:tc>
                <a:extLst>
                  <a:ext uri="{0D108BD9-81ED-4DB2-BD59-A6C34878D82A}">
                    <a16:rowId xmlns:a16="http://schemas.microsoft.com/office/drawing/2014/main" val="3111893234"/>
                  </a:ext>
                </a:extLst>
              </a:tr>
              <a:tr h="1939872">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du</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di</a:t>
                      </a:r>
                      <a:r>
                        <a:rPr lang="en-US" sz="1800" b="1" u="sng" dirty="0">
                          <a:latin typeface="Century Gothic" panose="020B0502020202020204" pitchFamily="34" charset="0"/>
                        </a:rPr>
                        <a:t>sh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fi</a:t>
                      </a:r>
                      <a:r>
                        <a:rPr lang="en-US" sz="1800" b="1" u="sng" dirty="0">
                          <a:latin typeface="Century Gothic" panose="020B0502020202020204" pitchFamily="34" charset="0"/>
                        </a:rPr>
                        <a:t>sh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sh</a:t>
                      </a:r>
                      <a:r>
                        <a:rPr lang="en-US" sz="1800" b="1" dirty="0">
                          <a:latin typeface="Century Gothic" panose="020B0502020202020204" pitchFamily="34" charset="0"/>
                        </a:rPr>
                        <a:t>oe</a:t>
                      </a:r>
                    </a:p>
                  </a:txBody>
                  <a:tcPr/>
                </a:tc>
                <a:extLst>
                  <a:ext uri="{0D108BD9-81ED-4DB2-BD59-A6C34878D82A}">
                    <a16:rowId xmlns:a16="http://schemas.microsoft.com/office/drawing/2014/main" val="3544620026"/>
                  </a:ext>
                </a:extLst>
              </a:tr>
            </a:tbl>
          </a:graphicData>
        </a:graphic>
      </p:graphicFrame>
      <p:sp>
        <p:nvSpPr>
          <p:cNvPr id="23" name="AutoShape 6" descr="Image result for rug clipar  clipart"/>
          <p:cNvSpPr>
            <a:spLocks noChangeAspect="1" noChangeArrowheads="1"/>
          </p:cNvSpPr>
          <p:nvPr/>
        </p:nvSpPr>
        <p:spPr bwMode="auto">
          <a:xfrm>
            <a:off x="3276600" y="4419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mud  clipart"/>
          <p:cNvSpPr>
            <a:spLocks noChangeAspect="1" noChangeArrowheads="1"/>
          </p:cNvSpPr>
          <p:nvPr/>
        </p:nvSpPr>
        <p:spPr bwMode="auto">
          <a:xfrm>
            <a:off x="3429000" y="4572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dot clipart"/>
          <p:cNvSpPr>
            <a:spLocks noChangeAspect="1" noChangeArrowheads="1"/>
          </p:cNvSpPr>
          <p:nvPr/>
        </p:nvSpPr>
        <p:spPr bwMode="auto">
          <a:xfrm>
            <a:off x="3581400" y="4724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186363" y="89210"/>
            <a:ext cx="6537822" cy="54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Below are some words we have been practicing reading and writing in school. Read these words with your child at home. They should tap them out with their fingers. You could also have them write the words to practice as you say the word.(digraphs)</a:t>
            </a:r>
          </a:p>
        </p:txBody>
      </p:sp>
      <p:pic>
        <p:nvPicPr>
          <p:cNvPr id="9" name="Picture 8" descr="Macintosh HD:Users:alyssatortora:Desktop:Screen Shot 2016-03-27 at 6.49.19 PM.png"/>
          <p:cNvPicPr/>
          <p:nvPr/>
        </p:nvPicPr>
        <p:blipFill>
          <a:blip r:embed="rId2">
            <a:extLst>
              <a:ext uri="{28A0092B-C50C-407E-A947-70E740481C1C}">
                <a14:useLocalDpi xmlns:a14="http://schemas.microsoft.com/office/drawing/2010/main" val="0"/>
              </a:ext>
            </a:extLst>
          </a:blip>
          <a:srcRect/>
          <a:stretch>
            <a:fillRect/>
          </a:stretch>
        </p:blipFill>
        <p:spPr bwMode="auto">
          <a:xfrm>
            <a:off x="241300" y="1138567"/>
            <a:ext cx="1485900" cy="1316673"/>
          </a:xfrm>
          <a:prstGeom prst="rect">
            <a:avLst/>
          </a:prstGeom>
          <a:noFill/>
          <a:ln>
            <a:noFill/>
          </a:ln>
          <a:extLst>
            <a:ext uri="{FAA26D3D-D897-4be2-8F04-BA451C77F1D7}">
              <ma14:placeholderFlag xmlns="" xmlns:ma14="http://schemas.microsoft.com/office/mac/drawingml/2011/main"/>
            </a:ext>
          </a:extLst>
        </p:spPr>
      </p:pic>
      <p:pic>
        <p:nvPicPr>
          <p:cNvPr id="10" name="Picture 9" descr="Macintosh HD:Users:alyssatortora:Desktop:Screen Shot 2016-03-27 at 6.48.38 PM.png"/>
          <p:cNvPicPr/>
          <p:nvPr/>
        </p:nvPicPr>
        <p:blipFill>
          <a:blip r:embed="rId3">
            <a:extLst>
              <a:ext uri="{28A0092B-C50C-407E-A947-70E740481C1C}">
                <a14:useLocalDpi xmlns:a14="http://schemas.microsoft.com/office/drawing/2010/main" val="0"/>
              </a:ext>
            </a:extLst>
          </a:blip>
          <a:srcRect/>
          <a:stretch>
            <a:fillRect/>
          </a:stretch>
        </p:blipFill>
        <p:spPr bwMode="auto">
          <a:xfrm>
            <a:off x="2153565" y="1256176"/>
            <a:ext cx="1100209" cy="1158818"/>
          </a:xfrm>
          <a:prstGeom prst="rect">
            <a:avLst/>
          </a:prstGeom>
          <a:noFill/>
          <a:ln>
            <a:noFill/>
          </a:ln>
          <a:extLst>
            <a:ext uri="{FAA26D3D-D897-4be2-8F04-BA451C77F1D7}">
              <ma14:placeholderFlag xmlns="" xmlns:ma14="http://schemas.microsoft.com/office/mac/drawingml/2011/main"/>
            </a:ext>
          </a:extLst>
        </p:spPr>
      </p:pic>
      <p:pic>
        <p:nvPicPr>
          <p:cNvPr id="2" name="Picture 1"/>
          <p:cNvPicPr>
            <a:picLocks noChangeAspect="1"/>
          </p:cNvPicPr>
          <p:nvPr/>
        </p:nvPicPr>
        <p:blipFill>
          <a:blip r:embed="rId4"/>
          <a:stretch>
            <a:fillRect/>
          </a:stretch>
        </p:blipFill>
        <p:spPr>
          <a:xfrm>
            <a:off x="3572823" y="1308228"/>
            <a:ext cx="1195874" cy="1054713"/>
          </a:xfrm>
          <a:prstGeom prst="rect">
            <a:avLst/>
          </a:prstGeom>
        </p:spPr>
      </p:pic>
      <p:pic>
        <p:nvPicPr>
          <p:cNvPr id="3" name="Picture 2"/>
          <p:cNvPicPr>
            <a:picLocks noChangeAspect="1"/>
          </p:cNvPicPr>
          <p:nvPr/>
        </p:nvPicPr>
        <p:blipFill>
          <a:blip r:embed="rId5"/>
          <a:stretch>
            <a:fillRect/>
          </a:stretch>
        </p:blipFill>
        <p:spPr>
          <a:xfrm>
            <a:off x="5064470" y="1379202"/>
            <a:ext cx="1371720" cy="1076038"/>
          </a:xfrm>
          <a:prstGeom prst="rect">
            <a:avLst/>
          </a:prstGeom>
        </p:spPr>
      </p:pic>
      <p:pic>
        <p:nvPicPr>
          <p:cNvPr id="7" name="Picture 6"/>
          <p:cNvPicPr>
            <a:picLocks noChangeAspect="1"/>
          </p:cNvPicPr>
          <p:nvPr/>
        </p:nvPicPr>
        <p:blipFill>
          <a:blip r:embed="rId6"/>
          <a:stretch>
            <a:fillRect/>
          </a:stretch>
        </p:blipFill>
        <p:spPr>
          <a:xfrm>
            <a:off x="186363" y="2906820"/>
            <a:ext cx="1423701" cy="1316837"/>
          </a:xfrm>
          <a:prstGeom prst="rect">
            <a:avLst/>
          </a:prstGeom>
        </p:spPr>
      </p:pic>
      <p:pic>
        <p:nvPicPr>
          <p:cNvPr id="8" name="Picture 7"/>
          <p:cNvPicPr>
            <a:picLocks noChangeAspect="1"/>
          </p:cNvPicPr>
          <p:nvPr/>
        </p:nvPicPr>
        <p:blipFill>
          <a:blip r:embed="rId7"/>
          <a:stretch>
            <a:fillRect/>
          </a:stretch>
        </p:blipFill>
        <p:spPr>
          <a:xfrm>
            <a:off x="1789645" y="2852378"/>
            <a:ext cx="1541384" cy="1393050"/>
          </a:xfrm>
          <a:prstGeom prst="rect">
            <a:avLst/>
          </a:prstGeom>
        </p:spPr>
      </p:pic>
      <p:pic>
        <p:nvPicPr>
          <p:cNvPr id="11" name="Picture 10"/>
          <p:cNvPicPr>
            <a:picLocks noChangeAspect="1"/>
          </p:cNvPicPr>
          <p:nvPr/>
        </p:nvPicPr>
        <p:blipFill>
          <a:blip r:embed="rId8"/>
          <a:stretch>
            <a:fillRect/>
          </a:stretch>
        </p:blipFill>
        <p:spPr>
          <a:xfrm>
            <a:off x="3443181" y="2958187"/>
            <a:ext cx="1472312" cy="1319899"/>
          </a:xfrm>
          <a:prstGeom prst="rect">
            <a:avLst/>
          </a:prstGeom>
        </p:spPr>
      </p:pic>
      <p:pic>
        <p:nvPicPr>
          <p:cNvPr id="12" name="Picture 11"/>
          <p:cNvPicPr>
            <a:picLocks noChangeAspect="1"/>
          </p:cNvPicPr>
          <p:nvPr/>
        </p:nvPicPr>
        <p:blipFill>
          <a:blip r:embed="rId9"/>
          <a:stretch>
            <a:fillRect/>
          </a:stretch>
        </p:blipFill>
        <p:spPr>
          <a:xfrm>
            <a:off x="5197352" y="3152282"/>
            <a:ext cx="1162935" cy="931708"/>
          </a:xfrm>
          <a:prstGeom prst="rect">
            <a:avLst/>
          </a:prstGeom>
        </p:spPr>
      </p:pic>
      <p:pic>
        <p:nvPicPr>
          <p:cNvPr id="13" name="Picture 12"/>
          <p:cNvPicPr>
            <a:picLocks noChangeAspect="1"/>
          </p:cNvPicPr>
          <p:nvPr/>
        </p:nvPicPr>
        <p:blipFill>
          <a:blip r:embed="rId10"/>
          <a:stretch>
            <a:fillRect/>
          </a:stretch>
        </p:blipFill>
        <p:spPr>
          <a:xfrm>
            <a:off x="152537" y="4910866"/>
            <a:ext cx="1512525" cy="1239564"/>
          </a:xfrm>
          <a:prstGeom prst="rect">
            <a:avLst/>
          </a:prstGeom>
        </p:spPr>
      </p:pic>
      <p:pic>
        <p:nvPicPr>
          <p:cNvPr id="18" name="Picture 17" descr="Macintosh HD:Users:alyssatortora:Desktop:Screen Shot 2016-03-27 at 6.34.50 PM.png"/>
          <p:cNvPicPr/>
          <p:nvPr/>
        </p:nvPicPr>
        <p:blipFill>
          <a:blip r:embed="rId11">
            <a:extLst>
              <a:ext uri="{28A0092B-C50C-407E-A947-70E740481C1C}">
                <a14:useLocalDpi xmlns:a14="http://schemas.microsoft.com/office/drawing/2010/main" val="0"/>
              </a:ext>
            </a:extLst>
          </a:blip>
          <a:srcRect/>
          <a:stretch>
            <a:fillRect/>
          </a:stretch>
        </p:blipFill>
        <p:spPr bwMode="auto">
          <a:xfrm>
            <a:off x="1789645" y="4865984"/>
            <a:ext cx="1464129" cy="1206500"/>
          </a:xfrm>
          <a:prstGeom prst="rect">
            <a:avLst/>
          </a:prstGeom>
          <a:noFill/>
          <a:ln>
            <a:noFill/>
          </a:ln>
        </p:spPr>
      </p:pic>
      <p:pic>
        <p:nvPicPr>
          <p:cNvPr id="19" name="Picture 18" descr="Macintosh HD:Users:alyssatortora:Desktop:Screen Shot 2016-03-27 at 6.38.28 PM.png"/>
          <p:cNvPicPr/>
          <p:nvPr/>
        </p:nvPicPr>
        <p:blipFill>
          <a:blip r:embed="rId12">
            <a:extLst>
              <a:ext uri="{28A0092B-C50C-407E-A947-70E740481C1C}">
                <a14:useLocalDpi xmlns:a14="http://schemas.microsoft.com/office/drawing/2010/main" val="0"/>
              </a:ext>
            </a:extLst>
          </a:blip>
          <a:srcRect/>
          <a:stretch>
            <a:fillRect/>
          </a:stretch>
        </p:blipFill>
        <p:spPr bwMode="auto">
          <a:xfrm>
            <a:off x="3455274" y="4898572"/>
            <a:ext cx="1430973" cy="1308100"/>
          </a:xfrm>
          <a:prstGeom prst="rect">
            <a:avLst/>
          </a:prstGeom>
          <a:noFill/>
          <a:ln>
            <a:noFill/>
          </a:ln>
        </p:spPr>
      </p:pic>
      <p:pic>
        <p:nvPicPr>
          <p:cNvPr id="20" name="Picture 19" descr="Macintosh HD:Users:alyssatortora:Desktop:Screen Shot 2016-03-27 at 6.38.32 PM.png"/>
          <p:cNvPicPr/>
          <p:nvPr/>
        </p:nvPicPr>
        <p:blipFill>
          <a:blip r:embed="rId13">
            <a:extLst>
              <a:ext uri="{28A0092B-C50C-407E-A947-70E740481C1C}">
                <a14:useLocalDpi xmlns:a14="http://schemas.microsoft.com/office/drawing/2010/main" val="0"/>
              </a:ext>
            </a:extLst>
          </a:blip>
          <a:srcRect/>
          <a:stretch>
            <a:fillRect/>
          </a:stretch>
        </p:blipFill>
        <p:spPr bwMode="auto">
          <a:xfrm>
            <a:off x="5087747" y="5014688"/>
            <a:ext cx="1512583" cy="1135742"/>
          </a:xfrm>
          <a:prstGeom prst="rect">
            <a:avLst/>
          </a:prstGeom>
          <a:noFill/>
          <a:ln>
            <a:noFill/>
          </a:ln>
        </p:spPr>
      </p:pic>
      <p:pic>
        <p:nvPicPr>
          <p:cNvPr id="14" name="Picture 13"/>
          <p:cNvPicPr>
            <a:picLocks noChangeAspect="1"/>
          </p:cNvPicPr>
          <p:nvPr/>
        </p:nvPicPr>
        <p:blipFill>
          <a:blip r:embed="rId14"/>
          <a:stretch>
            <a:fillRect/>
          </a:stretch>
        </p:blipFill>
        <p:spPr>
          <a:xfrm>
            <a:off x="80760" y="7175960"/>
            <a:ext cx="1634905" cy="1219972"/>
          </a:xfrm>
          <a:prstGeom prst="rect">
            <a:avLst/>
          </a:prstGeom>
        </p:spPr>
      </p:pic>
      <p:pic>
        <p:nvPicPr>
          <p:cNvPr id="15" name="Picture 14"/>
          <p:cNvPicPr>
            <a:picLocks noChangeAspect="1"/>
          </p:cNvPicPr>
          <p:nvPr/>
        </p:nvPicPr>
        <p:blipFill>
          <a:blip r:embed="rId15"/>
          <a:stretch>
            <a:fillRect/>
          </a:stretch>
        </p:blipFill>
        <p:spPr>
          <a:xfrm>
            <a:off x="1828048" y="7258979"/>
            <a:ext cx="1476144" cy="1053935"/>
          </a:xfrm>
          <a:prstGeom prst="rect">
            <a:avLst/>
          </a:prstGeom>
        </p:spPr>
      </p:pic>
      <p:pic>
        <p:nvPicPr>
          <p:cNvPr id="16" name="Picture 15"/>
          <p:cNvPicPr>
            <a:picLocks noChangeAspect="1"/>
          </p:cNvPicPr>
          <p:nvPr/>
        </p:nvPicPr>
        <p:blipFill>
          <a:blip r:embed="rId16"/>
          <a:stretch>
            <a:fillRect/>
          </a:stretch>
        </p:blipFill>
        <p:spPr>
          <a:xfrm>
            <a:off x="3467178" y="6842015"/>
            <a:ext cx="1469264" cy="1353430"/>
          </a:xfrm>
          <a:prstGeom prst="rect">
            <a:avLst/>
          </a:prstGeom>
        </p:spPr>
      </p:pic>
      <p:pic>
        <p:nvPicPr>
          <p:cNvPr id="17" name="Picture 16"/>
          <p:cNvPicPr>
            <a:picLocks noChangeAspect="1"/>
          </p:cNvPicPr>
          <p:nvPr/>
        </p:nvPicPr>
        <p:blipFill>
          <a:blip r:embed="rId17"/>
          <a:stretch>
            <a:fillRect/>
          </a:stretch>
        </p:blipFill>
        <p:spPr>
          <a:xfrm>
            <a:off x="5053499" y="7386681"/>
            <a:ext cx="1314743" cy="686681"/>
          </a:xfrm>
          <a:prstGeom prst="rect">
            <a:avLst/>
          </a:prstGeom>
        </p:spPr>
      </p:pic>
      <p:pic>
        <p:nvPicPr>
          <p:cNvPr id="1026" name="Picture 2" descr="Image result for digraph fundation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7041" y="691970"/>
            <a:ext cx="2819206" cy="6660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681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82194290"/>
              </p:ext>
            </p:extLst>
          </p:nvPr>
        </p:nvGraphicFramePr>
        <p:xfrm>
          <a:off x="186361" y="1042927"/>
          <a:ext cx="6381708" cy="7736028"/>
        </p:xfrm>
        <a:graphic>
          <a:graphicData uri="http://schemas.openxmlformats.org/drawingml/2006/table">
            <a:tbl>
              <a:tblPr firstRow="1" bandRow="1">
                <a:tableStyleId>{5940675A-B579-460E-94D1-54222C63F5DA}</a:tableStyleId>
              </a:tblPr>
              <a:tblGrid>
                <a:gridCol w="1595427">
                  <a:extLst>
                    <a:ext uri="{9D8B030D-6E8A-4147-A177-3AD203B41FA5}">
                      <a16:colId xmlns:a16="http://schemas.microsoft.com/office/drawing/2014/main" val="678618691"/>
                    </a:ext>
                  </a:extLst>
                </a:gridCol>
                <a:gridCol w="1595427">
                  <a:extLst>
                    <a:ext uri="{9D8B030D-6E8A-4147-A177-3AD203B41FA5}">
                      <a16:colId xmlns:a16="http://schemas.microsoft.com/office/drawing/2014/main" val="3297205180"/>
                    </a:ext>
                  </a:extLst>
                </a:gridCol>
                <a:gridCol w="1595427">
                  <a:extLst>
                    <a:ext uri="{9D8B030D-6E8A-4147-A177-3AD203B41FA5}">
                      <a16:colId xmlns:a16="http://schemas.microsoft.com/office/drawing/2014/main" val="3870494218"/>
                    </a:ext>
                  </a:extLst>
                </a:gridCol>
                <a:gridCol w="1595427">
                  <a:extLst>
                    <a:ext uri="{9D8B030D-6E8A-4147-A177-3AD203B41FA5}">
                      <a16:colId xmlns:a16="http://schemas.microsoft.com/office/drawing/2014/main" val="2122726542"/>
                    </a:ext>
                  </a:extLst>
                </a:gridCol>
              </a:tblGrid>
              <a:tr h="1892238">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sna</a:t>
                      </a:r>
                      <a:r>
                        <a:rPr lang="en-US" sz="1800" b="1" u="sng" dirty="0">
                          <a:latin typeface="Century Gothic" panose="020B0502020202020204" pitchFamily="34" charset="0"/>
                        </a:rPr>
                        <a:t>ck</a:t>
                      </a:r>
                    </a:p>
                  </a:txBody>
                  <a:tcPr/>
                </a:tc>
                <a:tc>
                  <a:txBody>
                    <a:bodyPr/>
                    <a:lstStyle/>
                    <a:p>
                      <a:pPr algn="ctr"/>
                      <a:br>
                        <a:rPr lang="en-US" sz="1800" b="1" dirty="0">
                          <a:latin typeface="Century Gothic" panose="020B0502020202020204" pitchFamily="34" charset="0"/>
                        </a:rPr>
                      </a:b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sh</a:t>
                      </a:r>
                      <a:r>
                        <a:rPr lang="en-US" sz="1800" b="1" dirty="0">
                          <a:latin typeface="Century Gothic" panose="020B0502020202020204" pitchFamily="34" charset="0"/>
                        </a:rPr>
                        <a:t>op</a:t>
                      </a:r>
                      <a:endParaRPr lang="en-US" sz="1800" b="1" u="sng" dirty="0">
                        <a:latin typeface="Century Gothic" panose="020B0502020202020204" pitchFamily="34" charset="0"/>
                      </a:endParaRP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sh</a:t>
                      </a:r>
                      <a:r>
                        <a:rPr lang="en-US" sz="1800" b="1" dirty="0">
                          <a:latin typeface="Century Gothic" panose="020B0502020202020204" pitchFamily="34" charset="0"/>
                        </a:rPr>
                        <a:t>ow</a:t>
                      </a:r>
                      <a:endParaRPr lang="en-US" sz="1800" b="1" u="sng" dirty="0">
                        <a:latin typeface="Century Gothic" panose="020B0502020202020204" pitchFamily="34" charset="0"/>
                      </a:endParaRP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sh</a:t>
                      </a:r>
                      <a:r>
                        <a:rPr lang="en-US" sz="1800" b="1" dirty="0">
                          <a:latin typeface="Century Gothic" panose="020B0502020202020204" pitchFamily="34" charset="0"/>
                        </a:rPr>
                        <a:t>ot</a:t>
                      </a:r>
                      <a:endParaRPr lang="en-US" sz="1800" b="1" u="sng" dirty="0">
                        <a:latin typeface="Century Gothic" panose="020B0502020202020204" pitchFamily="34" charset="0"/>
                      </a:endParaRPr>
                    </a:p>
                  </a:txBody>
                  <a:tcPr/>
                </a:tc>
                <a:extLst>
                  <a:ext uri="{0D108BD9-81ED-4DB2-BD59-A6C34878D82A}">
                    <a16:rowId xmlns:a16="http://schemas.microsoft.com/office/drawing/2014/main" val="4049286560"/>
                  </a:ext>
                </a:extLst>
              </a:tr>
              <a:tr h="1939872">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bla</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sng" dirty="0">
                          <a:latin typeface="Century Gothic" panose="020B0502020202020204" pitchFamily="34" charset="0"/>
                        </a:rPr>
                        <a:t>ch</a:t>
                      </a:r>
                      <a:r>
                        <a:rPr lang="en-US" sz="1800" b="1" u="none" dirty="0">
                          <a:latin typeface="Century Gothic" panose="020B0502020202020204" pitchFamily="34" charset="0"/>
                        </a:rPr>
                        <a:t>e</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none" dirty="0">
                          <a:latin typeface="Century Gothic" panose="020B0502020202020204" pitchFamily="34" charset="0"/>
                        </a:rPr>
                        <a:t>de</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none" dirty="0">
                          <a:latin typeface="Century Gothic" panose="020B0502020202020204" pitchFamily="34" charset="0"/>
                        </a:rPr>
                        <a:t>ca</a:t>
                      </a:r>
                      <a:r>
                        <a:rPr lang="en-US" sz="1800" b="1" u="sng" dirty="0">
                          <a:latin typeface="Century Gothic" panose="020B0502020202020204" pitchFamily="34" charset="0"/>
                        </a:rPr>
                        <a:t>sh</a:t>
                      </a:r>
                    </a:p>
                  </a:txBody>
                  <a:tcPr/>
                </a:tc>
                <a:extLst>
                  <a:ext uri="{0D108BD9-81ED-4DB2-BD59-A6C34878D82A}">
                    <a16:rowId xmlns:a16="http://schemas.microsoft.com/office/drawing/2014/main" val="3494585581"/>
                  </a:ext>
                </a:extLst>
              </a:tr>
              <a:tr h="1892238">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u="none" dirty="0">
                          <a:latin typeface="Century Gothic" panose="020B0502020202020204" pitchFamily="34" charset="0"/>
                        </a:rPr>
                        <a:t>ne</a:t>
                      </a:r>
                      <a:r>
                        <a:rPr lang="en-US" sz="1800" b="1" u="sng" dirty="0">
                          <a:latin typeface="Century Gothic" panose="020B0502020202020204" pitchFamily="34" charset="0"/>
                        </a:rPr>
                        <a:t>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pa</a:t>
                      </a:r>
                      <a:r>
                        <a:rPr lang="en-US" sz="1800" b="1" u="sng" dirty="0">
                          <a:latin typeface="Century Gothic" panose="020B0502020202020204" pitchFamily="34" charset="0"/>
                        </a:rPr>
                        <a:t>th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itch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lunch</a:t>
                      </a:r>
                    </a:p>
                  </a:txBody>
                  <a:tcPr/>
                </a:tc>
                <a:extLst>
                  <a:ext uri="{0D108BD9-81ED-4DB2-BD59-A6C34878D82A}">
                    <a16:rowId xmlns:a16="http://schemas.microsoft.com/office/drawing/2014/main" val="3111893234"/>
                  </a:ext>
                </a:extLst>
              </a:tr>
              <a:tr h="1939872">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back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quack</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rash</a:t>
                      </a:r>
                    </a:p>
                  </a:txBody>
                  <a:tcPr/>
                </a:tc>
                <a:tc>
                  <a:txBody>
                    <a:bodyPr/>
                    <a:lstStyle/>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endParaRPr lang="en-US" sz="1800" b="1" dirty="0">
                        <a:latin typeface="Century Gothic" panose="020B0502020202020204" pitchFamily="34" charset="0"/>
                      </a:endParaRPr>
                    </a:p>
                    <a:p>
                      <a:pPr algn="ctr"/>
                      <a:r>
                        <a:rPr lang="en-US" sz="1800" b="1" dirty="0">
                          <a:latin typeface="Century Gothic" panose="020B0502020202020204" pitchFamily="34" charset="0"/>
                        </a:rPr>
                        <a:t>kick</a:t>
                      </a:r>
                    </a:p>
                  </a:txBody>
                  <a:tcPr/>
                </a:tc>
                <a:extLst>
                  <a:ext uri="{0D108BD9-81ED-4DB2-BD59-A6C34878D82A}">
                    <a16:rowId xmlns:a16="http://schemas.microsoft.com/office/drawing/2014/main" val="3544620026"/>
                  </a:ext>
                </a:extLst>
              </a:tr>
            </a:tbl>
          </a:graphicData>
        </a:graphic>
      </p:graphicFrame>
      <p:sp>
        <p:nvSpPr>
          <p:cNvPr id="23" name="AutoShape 6" descr="Image result for rug clipar  clipart"/>
          <p:cNvSpPr>
            <a:spLocks noChangeAspect="1" noChangeArrowheads="1"/>
          </p:cNvSpPr>
          <p:nvPr/>
        </p:nvSpPr>
        <p:spPr bwMode="auto">
          <a:xfrm>
            <a:off x="3276600" y="4419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mud  clipart"/>
          <p:cNvSpPr>
            <a:spLocks noChangeAspect="1" noChangeArrowheads="1"/>
          </p:cNvSpPr>
          <p:nvPr/>
        </p:nvSpPr>
        <p:spPr bwMode="auto">
          <a:xfrm>
            <a:off x="3429000" y="4572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dot clipart"/>
          <p:cNvSpPr>
            <a:spLocks noChangeAspect="1" noChangeArrowheads="1"/>
          </p:cNvSpPr>
          <p:nvPr/>
        </p:nvSpPr>
        <p:spPr bwMode="auto">
          <a:xfrm>
            <a:off x="3581400" y="4724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186363" y="89210"/>
            <a:ext cx="6537822" cy="54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Below are some words we have been practicing reading and writing in school. Read these words with your child at home. They should tap them out with their fingers. You could also have them write the words to practice as you say the word.(digraphs)</a:t>
            </a:r>
          </a:p>
        </p:txBody>
      </p:sp>
      <p:pic>
        <p:nvPicPr>
          <p:cNvPr id="1026" name="Picture 2" descr="Image result for digraph fund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041" y="691970"/>
            <a:ext cx="2819206" cy="66608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p:cNvPicPr>
            <a:picLocks noChangeAspect="1"/>
          </p:cNvPicPr>
          <p:nvPr/>
        </p:nvPicPr>
        <p:blipFill>
          <a:blip r:embed="rId3"/>
          <a:stretch>
            <a:fillRect/>
          </a:stretch>
        </p:blipFill>
        <p:spPr>
          <a:xfrm flipH="1">
            <a:off x="456488" y="1069585"/>
            <a:ext cx="1246524" cy="1090709"/>
          </a:xfrm>
          <a:prstGeom prst="rect">
            <a:avLst/>
          </a:prstGeom>
        </p:spPr>
      </p:pic>
      <p:pic>
        <p:nvPicPr>
          <p:cNvPr id="26" name="Picture 25"/>
          <p:cNvPicPr>
            <a:picLocks noChangeAspect="1"/>
          </p:cNvPicPr>
          <p:nvPr/>
        </p:nvPicPr>
        <p:blipFill>
          <a:blip r:embed="rId4"/>
          <a:stretch>
            <a:fillRect/>
          </a:stretch>
        </p:blipFill>
        <p:spPr>
          <a:xfrm>
            <a:off x="2042131" y="1328221"/>
            <a:ext cx="1093996" cy="987378"/>
          </a:xfrm>
          <a:prstGeom prst="rect">
            <a:avLst/>
          </a:prstGeom>
        </p:spPr>
      </p:pic>
      <p:pic>
        <p:nvPicPr>
          <p:cNvPr id="28" name="Picture 27"/>
          <p:cNvPicPr>
            <a:picLocks noChangeAspect="1"/>
          </p:cNvPicPr>
          <p:nvPr/>
        </p:nvPicPr>
        <p:blipFill>
          <a:blip r:embed="rId5"/>
          <a:stretch>
            <a:fillRect/>
          </a:stretch>
        </p:blipFill>
        <p:spPr>
          <a:xfrm>
            <a:off x="3534278" y="1251731"/>
            <a:ext cx="1344874" cy="1169031"/>
          </a:xfrm>
          <a:prstGeom prst="rect">
            <a:avLst/>
          </a:prstGeom>
        </p:spPr>
      </p:pic>
      <p:pic>
        <p:nvPicPr>
          <p:cNvPr id="29" name="Picture 28"/>
          <p:cNvPicPr>
            <a:picLocks noChangeAspect="1"/>
          </p:cNvPicPr>
          <p:nvPr/>
        </p:nvPicPr>
        <p:blipFill>
          <a:blip r:embed="rId6"/>
          <a:stretch>
            <a:fillRect/>
          </a:stretch>
        </p:blipFill>
        <p:spPr>
          <a:xfrm>
            <a:off x="5210219" y="1213890"/>
            <a:ext cx="1272000" cy="1176366"/>
          </a:xfrm>
          <a:prstGeom prst="rect">
            <a:avLst/>
          </a:prstGeom>
        </p:spPr>
      </p:pic>
      <p:pic>
        <p:nvPicPr>
          <p:cNvPr id="31" name="Picture 30"/>
          <p:cNvPicPr>
            <a:picLocks noChangeAspect="1"/>
          </p:cNvPicPr>
          <p:nvPr/>
        </p:nvPicPr>
        <p:blipFill>
          <a:blip r:embed="rId7"/>
          <a:stretch>
            <a:fillRect/>
          </a:stretch>
        </p:blipFill>
        <p:spPr>
          <a:xfrm>
            <a:off x="495463" y="2851662"/>
            <a:ext cx="1346037" cy="1444021"/>
          </a:xfrm>
          <a:prstGeom prst="rect">
            <a:avLst/>
          </a:prstGeom>
        </p:spPr>
      </p:pic>
      <p:pic>
        <p:nvPicPr>
          <p:cNvPr id="32" name="Picture 31"/>
          <p:cNvPicPr>
            <a:picLocks noChangeAspect="1"/>
          </p:cNvPicPr>
          <p:nvPr/>
        </p:nvPicPr>
        <p:blipFill>
          <a:blip r:embed="rId8"/>
          <a:stretch>
            <a:fillRect/>
          </a:stretch>
        </p:blipFill>
        <p:spPr>
          <a:xfrm>
            <a:off x="1965274" y="2794001"/>
            <a:ext cx="1560774" cy="1523999"/>
          </a:xfrm>
          <a:prstGeom prst="rect">
            <a:avLst/>
          </a:prstGeom>
        </p:spPr>
      </p:pic>
      <p:pic>
        <p:nvPicPr>
          <p:cNvPr id="33" name="Picture 32"/>
          <p:cNvPicPr>
            <a:picLocks noChangeAspect="1"/>
          </p:cNvPicPr>
          <p:nvPr/>
        </p:nvPicPr>
        <p:blipFill>
          <a:blip r:embed="rId9"/>
          <a:stretch>
            <a:fillRect/>
          </a:stretch>
        </p:blipFill>
        <p:spPr>
          <a:xfrm>
            <a:off x="3574948" y="3066930"/>
            <a:ext cx="1388630" cy="1314570"/>
          </a:xfrm>
          <a:prstGeom prst="rect">
            <a:avLst/>
          </a:prstGeom>
        </p:spPr>
      </p:pic>
      <p:pic>
        <p:nvPicPr>
          <p:cNvPr id="34" name="Picture 33"/>
          <p:cNvPicPr>
            <a:picLocks noChangeAspect="1"/>
          </p:cNvPicPr>
          <p:nvPr/>
        </p:nvPicPr>
        <p:blipFill>
          <a:blip r:embed="rId10"/>
          <a:stretch>
            <a:fillRect/>
          </a:stretch>
        </p:blipFill>
        <p:spPr>
          <a:xfrm>
            <a:off x="5099140" y="3062355"/>
            <a:ext cx="1758860" cy="1319145"/>
          </a:xfrm>
          <a:prstGeom prst="rect">
            <a:avLst/>
          </a:prstGeom>
        </p:spPr>
      </p:pic>
      <p:pic>
        <p:nvPicPr>
          <p:cNvPr id="35" name="Picture 34"/>
          <p:cNvPicPr>
            <a:picLocks noChangeAspect="1"/>
          </p:cNvPicPr>
          <p:nvPr/>
        </p:nvPicPr>
        <p:blipFill>
          <a:blip r:embed="rId11"/>
          <a:stretch>
            <a:fillRect/>
          </a:stretch>
        </p:blipFill>
        <p:spPr>
          <a:xfrm>
            <a:off x="220286" y="5104170"/>
            <a:ext cx="1412418" cy="1165376"/>
          </a:xfrm>
          <a:prstGeom prst="rect">
            <a:avLst/>
          </a:prstGeom>
        </p:spPr>
      </p:pic>
      <p:sp>
        <p:nvSpPr>
          <p:cNvPr id="36" name="Right Arrow 35"/>
          <p:cNvSpPr/>
          <p:nvPr/>
        </p:nvSpPr>
        <p:spPr>
          <a:xfrm>
            <a:off x="150099" y="5483451"/>
            <a:ext cx="727060" cy="542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2"/>
          <a:stretch>
            <a:fillRect/>
          </a:stretch>
        </p:blipFill>
        <p:spPr>
          <a:xfrm>
            <a:off x="1590218" y="5015117"/>
            <a:ext cx="1999137" cy="1249461"/>
          </a:xfrm>
          <a:prstGeom prst="rect">
            <a:avLst/>
          </a:prstGeom>
        </p:spPr>
      </p:pic>
      <p:pic>
        <p:nvPicPr>
          <p:cNvPr id="6" name="Picture 5"/>
          <p:cNvPicPr>
            <a:picLocks noChangeAspect="1"/>
          </p:cNvPicPr>
          <p:nvPr/>
        </p:nvPicPr>
        <p:blipFill>
          <a:blip r:embed="rId13"/>
          <a:stretch>
            <a:fillRect/>
          </a:stretch>
        </p:blipFill>
        <p:spPr>
          <a:xfrm>
            <a:off x="3663593" y="5079482"/>
            <a:ext cx="934357" cy="1075912"/>
          </a:xfrm>
          <a:prstGeom prst="rect">
            <a:avLst/>
          </a:prstGeom>
        </p:spPr>
      </p:pic>
      <p:pic>
        <p:nvPicPr>
          <p:cNvPr id="21" name="Picture 20"/>
          <p:cNvPicPr>
            <a:picLocks noChangeAspect="1"/>
          </p:cNvPicPr>
          <p:nvPr/>
        </p:nvPicPr>
        <p:blipFill>
          <a:blip r:embed="rId14"/>
          <a:stretch>
            <a:fillRect/>
          </a:stretch>
        </p:blipFill>
        <p:spPr>
          <a:xfrm>
            <a:off x="5354180" y="5176403"/>
            <a:ext cx="1098883" cy="1038591"/>
          </a:xfrm>
          <a:prstGeom prst="rect">
            <a:avLst/>
          </a:prstGeom>
        </p:spPr>
      </p:pic>
      <p:pic>
        <p:nvPicPr>
          <p:cNvPr id="22" name="Picture 21"/>
          <p:cNvPicPr>
            <a:picLocks noChangeAspect="1"/>
          </p:cNvPicPr>
          <p:nvPr/>
        </p:nvPicPr>
        <p:blipFill>
          <a:blip r:embed="rId15"/>
          <a:stretch>
            <a:fillRect/>
          </a:stretch>
        </p:blipFill>
        <p:spPr>
          <a:xfrm>
            <a:off x="194370" y="6931174"/>
            <a:ext cx="1453701" cy="1090276"/>
          </a:xfrm>
          <a:prstGeom prst="rect">
            <a:avLst/>
          </a:prstGeom>
        </p:spPr>
      </p:pic>
      <p:pic>
        <p:nvPicPr>
          <p:cNvPr id="37" name="Picture 36"/>
          <p:cNvPicPr>
            <a:picLocks noChangeAspect="1"/>
          </p:cNvPicPr>
          <p:nvPr/>
        </p:nvPicPr>
        <p:blipFill>
          <a:blip r:embed="rId16"/>
          <a:stretch>
            <a:fillRect/>
          </a:stretch>
        </p:blipFill>
        <p:spPr>
          <a:xfrm>
            <a:off x="1574800" y="6515100"/>
            <a:ext cx="1565094" cy="1231900"/>
          </a:xfrm>
          <a:prstGeom prst="rect">
            <a:avLst/>
          </a:prstGeom>
        </p:spPr>
      </p:pic>
      <p:pic>
        <p:nvPicPr>
          <p:cNvPr id="38" name="Picture 37"/>
          <p:cNvPicPr>
            <a:picLocks noChangeAspect="1"/>
          </p:cNvPicPr>
          <p:nvPr/>
        </p:nvPicPr>
        <p:blipFill>
          <a:blip r:embed="rId17"/>
          <a:stretch>
            <a:fillRect/>
          </a:stretch>
        </p:blipFill>
        <p:spPr>
          <a:xfrm>
            <a:off x="3746500" y="6794500"/>
            <a:ext cx="1143000" cy="1502427"/>
          </a:xfrm>
          <a:prstGeom prst="rect">
            <a:avLst/>
          </a:prstGeom>
        </p:spPr>
      </p:pic>
      <p:pic>
        <p:nvPicPr>
          <p:cNvPr id="2" name="Picture 1">
            <a:extLst>
              <a:ext uri="{FF2B5EF4-FFF2-40B4-BE49-F238E27FC236}">
                <a16:creationId xmlns:a16="http://schemas.microsoft.com/office/drawing/2014/main" id="{84CE924F-C025-4E88-A051-4C011F72FC0B}"/>
              </a:ext>
            </a:extLst>
          </p:cNvPr>
          <p:cNvPicPr>
            <a:picLocks noChangeAspect="1"/>
          </p:cNvPicPr>
          <p:nvPr/>
        </p:nvPicPr>
        <p:blipFill>
          <a:blip r:embed="rId18"/>
          <a:stretch>
            <a:fillRect/>
          </a:stretch>
        </p:blipFill>
        <p:spPr>
          <a:xfrm>
            <a:off x="5165363" y="7109404"/>
            <a:ext cx="1287700" cy="1187523"/>
          </a:xfrm>
          <a:prstGeom prst="rect">
            <a:avLst/>
          </a:prstGeom>
        </p:spPr>
      </p:pic>
    </p:spTree>
    <p:extLst>
      <p:ext uri="{BB962C8B-B14F-4D97-AF65-F5344CB8AC3E}">
        <p14:creationId xmlns:p14="http://schemas.microsoft.com/office/powerpoint/2010/main" val="3565904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350</Words>
  <Application>Microsoft Office PowerPoint</Application>
  <PresentationFormat>On-screen Show (4:3)</PresentationFormat>
  <Paragraphs>280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Atortora Tortora</dc:creator>
  <cp:lastModifiedBy>Tortora, Alyssa</cp:lastModifiedBy>
  <cp:revision>16</cp:revision>
  <cp:lastPrinted>2020-02-12T13:31:44Z</cp:lastPrinted>
  <dcterms:created xsi:type="dcterms:W3CDTF">2017-01-29T14:07:09Z</dcterms:created>
  <dcterms:modified xsi:type="dcterms:W3CDTF">2021-04-30T19:34:07Z</dcterms:modified>
</cp:coreProperties>
</file>